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7" r:id="rId6"/>
    <p:sldId id="268" r:id="rId7"/>
    <p:sldId id="269" r:id="rId8"/>
    <p:sldId id="261" r:id="rId9"/>
    <p:sldId id="262" r:id="rId10"/>
    <p:sldId id="263" r:id="rId11"/>
    <p:sldId id="264" r:id="rId12"/>
    <p:sldId id="26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CDFC30-8B7D-E147-B277-83582979E03F}" type="datetimeFigureOut">
              <a:rPr lang="en-US" smtClean="0"/>
              <a:t>8/12/19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3B37F5-FABB-E347-8AB0-B4E8601F7DF4}" type="slidenum">
              <a:rPr lang="en-US" smtClean="0"/>
              <a:t>‹#›</a:t>
            </a:fld>
            <a:endParaRPr lang="en-US"/>
          </a:p>
        </p:txBody>
      </p:sp>
    </p:spTree>
    <p:extLst>
      <p:ext uri="{BB962C8B-B14F-4D97-AF65-F5344CB8AC3E}">
        <p14:creationId xmlns:p14="http://schemas.microsoft.com/office/powerpoint/2010/main" val="3253421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B37F5-FABB-E347-8AB0-B4E8601F7DF4}" type="slidenum">
              <a:rPr lang="en-US" smtClean="0"/>
              <a:t>5</a:t>
            </a:fld>
            <a:endParaRPr lang="en-US"/>
          </a:p>
        </p:txBody>
      </p:sp>
    </p:spTree>
    <p:extLst>
      <p:ext uri="{BB962C8B-B14F-4D97-AF65-F5344CB8AC3E}">
        <p14:creationId xmlns:p14="http://schemas.microsoft.com/office/powerpoint/2010/main" val="2123074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B37F5-FABB-E347-8AB0-B4E8601F7DF4}" type="slidenum">
              <a:rPr lang="en-US" smtClean="0"/>
              <a:t>6</a:t>
            </a:fld>
            <a:endParaRPr lang="en-US"/>
          </a:p>
        </p:txBody>
      </p:sp>
    </p:spTree>
    <p:extLst>
      <p:ext uri="{BB962C8B-B14F-4D97-AF65-F5344CB8AC3E}">
        <p14:creationId xmlns:p14="http://schemas.microsoft.com/office/powerpoint/2010/main" val="227095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B37F5-FABB-E347-8AB0-B4E8601F7DF4}" type="slidenum">
              <a:rPr lang="en-US" smtClean="0"/>
              <a:t>7</a:t>
            </a:fld>
            <a:endParaRPr lang="en-US"/>
          </a:p>
        </p:txBody>
      </p:sp>
    </p:spTree>
    <p:extLst>
      <p:ext uri="{BB962C8B-B14F-4D97-AF65-F5344CB8AC3E}">
        <p14:creationId xmlns:p14="http://schemas.microsoft.com/office/powerpoint/2010/main" val="1423104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A4F2-0D3B-E14A-918C-AA7818E50C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D6FCC0-0160-474A-A6FB-8FEED031B5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68697B-3CFA-BB48-9E84-998734059B8E}"/>
              </a:ext>
            </a:extLst>
          </p:cNvPr>
          <p:cNvSpPr>
            <a:spLocks noGrp="1"/>
          </p:cNvSpPr>
          <p:nvPr>
            <p:ph type="dt" sz="half" idx="10"/>
          </p:nvPr>
        </p:nvSpPr>
        <p:spPr/>
        <p:txBody>
          <a:bodyPr/>
          <a:lstStyle/>
          <a:p>
            <a:fld id="{EB0AA6B2-D124-734A-94AE-07082A37DFE5}" type="datetimeFigureOut">
              <a:rPr lang="en-US" smtClean="0"/>
              <a:t>8/12/19</a:t>
            </a:fld>
            <a:endParaRPr lang="en-US"/>
          </a:p>
        </p:txBody>
      </p:sp>
      <p:sp>
        <p:nvSpPr>
          <p:cNvPr id="5" name="Footer Placeholder 4">
            <a:extLst>
              <a:ext uri="{FF2B5EF4-FFF2-40B4-BE49-F238E27FC236}">
                <a16:creationId xmlns:a16="http://schemas.microsoft.com/office/drawing/2014/main" id="{C5C3B068-1318-D548-A4FB-B642218291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DEB603-229D-274A-BC3D-E2310B48025C}"/>
              </a:ext>
            </a:extLst>
          </p:cNvPr>
          <p:cNvSpPr>
            <a:spLocks noGrp="1"/>
          </p:cNvSpPr>
          <p:nvPr>
            <p:ph type="sldNum" sz="quarter" idx="12"/>
          </p:nvPr>
        </p:nvSpPr>
        <p:spPr/>
        <p:txBody>
          <a:bodyPr/>
          <a:lstStyle/>
          <a:p>
            <a:fld id="{6780A95D-02F8-BE4A-8F0F-F8E3AC3F61FA}" type="slidenum">
              <a:rPr lang="en-US" smtClean="0"/>
              <a:t>‹#›</a:t>
            </a:fld>
            <a:endParaRPr lang="en-US"/>
          </a:p>
        </p:txBody>
      </p:sp>
    </p:spTree>
    <p:extLst>
      <p:ext uri="{BB962C8B-B14F-4D97-AF65-F5344CB8AC3E}">
        <p14:creationId xmlns:p14="http://schemas.microsoft.com/office/powerpoint/2010/main" val="1372318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51C00-A74E-3C46-84D9-7EA1A6DB97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05DBB8-E2A9-D345-B1A2-FF0B53B675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7389D1-B3C0-FC43-B68C-C4399352CE5D}"/>
              </a:ext>
            </a:extLst>
          </p:cNvPr>
          <p:cNvSpPr>
            <a:spLocks noGrp="1"/>
          </p:cNvSpPr>
          <p:nvPr>
            <p:ph type="dt" sz="half" idx="10"/>
          </p:nvPr>
        </p:nvSpPr>
        <p:spPr/>
        <p:txBody>
          <a:bodyPr/>
          <a:lstStyle/>
          <a:p>
            <a:fld id="{EB0AA6B2-D124-734A-94AE-07082A37DFE5}" type="datetimeFigureOut">
              <a:rPr lang="en-US" smtClean="0"/>
              <a:t>8/12/19</a:t>
            </a:fld>
            <a:endParaRPr lang="en-US"/>
          </a:p>
        </p:txBody>
      </p:sp>
      <p:sp>
        <p:nvSpPr>
          <p:cNvPr id="5" name="Footer Placeholder 4">
            <a:extLst>
              <a:ext uri="{FF2B5EF4-FFF2-40B4-BE49-F238E27FC236}">
                <a16:creationId xmlns:a16="http://schemas.microsoft.com/office/drawing/2014/main" id="{391E31A8-BAC3-BF49-BF4A-07DFF96781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6265F-AB8A-1E4F-871B-74E2437E2DDD}"/>
              </a:ext>
            </a:extLst>
          </p:cNvPr>
          <p:cNvSpPr>
            <a:spLocks noGrp="1"/>
          </p:cNvSpPr>
          <p:nvPr>
            <p:ph type="sldNum" sz="quarter" idx="12"/>
          </p:nvPr>
        </p:nvSpPr>
        <p:spPr/>
        <p:txBody>
          <a:bodyPr/>
          <a:lstStyle/>
          <a:p>
            <a:fld id="{6780A95D-02F8-BE4A-8F0F-F8E3AC3F61FA}" type="slidenum">
              <a:rPr lang="en-US" smtClean="0"/>
              <a:t>‹#›</a:t>
            </a:fld>
            <a:endParaRPr lang="en-US"/>
          </a:p>
        </p:txBody>
      </p:sp>
    </p:spTree>
    <p:extLst>
      <p:ext uri="{BB962C8B-B14F-4D97-AF65-F5344CB8AC3E}">
        <p14:creationId xmlns:p14="http://schemas.microsoft.com/office/powerpoint/2010/main" val="2883613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0A9314-D8F2-3749-89DF-0C23A5E8D6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D60BCF-A08B-244A-A24A-417417E778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A8FE31-DF48-7F4D-8D8B-A559D378490E}"/>
              </a:ext>
            </a:extLst>
          </p:cNvPr>
          <p:cNvSpPr>
            <a:spLocks noGrp="1"/>
          </p:cNvSpPr>
          <p:nvPr>
            <p:ph type="dt" sz="half" idx="10"/>
          </p:nvPr>
        </p:nvSpPr>
        <p:spPr/>
        <p:txBody>
          <a:bodyPr/>
          <a:lstStyle/>
          <a:p>
            <a:fld id="{EB0AA6B2-D124-734A-94AE-07082A37DFE5}" type="datetimeFigureOut">
              <a:rPr lang="en-US" smtClean="0"/>
              <a:t>8/12/19</a:t>
            </a:fld>
            <a:endParaRPr lang="en-US"/>
          </a:p>
        </p:txBody>
      </p:sp>
      <p:sp>
        <p:nvSpPr>
          <p:cNvPr id="5" name="Footer Placeholder 4">
            <a:extLst>
              <a:ext uri="{FF2B5EF4-FFF2-40B4-BE49-F238E27FC236}">
                <a16:creationId xmlns:a16="http://schemas.microsoft.com/office/drawing/2014/main" id="{E60FBA3D-6F6B-6340-936B-8CACC15AA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159CA0-CF1E-3246-B28D-7F5F625A1709}"/>
              </a:ext>
            </a:extLst>
          </p:cNvPr>
          <p:cNvSpPr>
            <a:spLocks noGrp="1"/>
          </p:cNvSpPr>
          <p:nvPr>
            <p:ph type="sldNum" sz="quarter" idx="12"/>
          </p:nvPr>
        </p:nvSpPr>
        <p:spPr/>
        <p:txBody>
          <a:bodyPr/>
          <a:lstStyle/>
          <a:p>
            <a:fld id="{6780A95D-02F8-BE4A-8F0F-F8E3AC3F61FA}" type="slidenum">
              <a:rPr lang="en-US" smtClean="0"/>
              <a:t>‹#›</a:t>
            </a:fld>
            <a:endParaRPr lang="en-US"/>
          </a:p>
        </p:txBody>
      </p:sp>
    </p:spTree>
    <p:extLst>
      <p:ext uri="{BB962C8B-B14F-4D97-AF65-F5344CB8AC3E}">
        <p14:creationId xmlns:p14="http://schemas.microsoft.com/office/powerpoint/2010/main" val="2610693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F736-C444-1C4A-BCA0-B84108A9A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88C151-4DEC-E741-B6DB-2EB548B5A4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DE2C87-6913-ED40-B1AC-595319E44450}"/>
              </a:ext>
            </a:extLst>
          </p:cNvPr>
          <p:cNvSpPr>
            <a:spLocks noGrp="1"/>
          </p:cNvSpPr>
          <p:nvPr>
            <p:ph type="dt" sz="half" idx="10"/>
          </p:nvPr>
        </p:nvSpPr>
        <p:spPr/>
        <p:txBody>
          <a:bodyPr/>
          <a:lstStyle/>
          <a:p>
            <a:fld id="{EB0AA6B2-D124-734A-94AE-07082A37DFE5}" type="datetimeFigureOut">
              <a:rPr lang="en-US" smtClean="0"/>
              <a:t>8/12/19</a:t>
            </a:fld>
            <a:endParaRPr lang="en-US"/>
          </a:p>
        </p:txBody>
      </p:sp>
      <p:sp>
        <p:nvSpPr>
          <p:cNvPr id="5" name="Footer Placeholder 4">
            <a:extLst>
              <a:ext uri="{FF2B5EF4-FFF2-40B4-BE49-F238E27FC236}">
                <a16:creationId xmlns:a16="http://schemas.microsoft.com/office/drawing/2014/main" id="{B1CA1193-E08C-414C-9909-6574AD054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40547-E368-304D-B072-0C3253ED812F}"/>
              </a:ext>
            </a:extLst>
          </p:cNvPr>
          <p:cNvSpPr>
            <a:spLocks noGrp="1"/>
          </p:cNvSpPr>
          <p:nvPr>
            <p:ph type="sldNum" sz="quarter" idx="12"/>
          </p:nvPr>
        </p:nvSpPr>
        <p:spPr/>
        <p:txBody>
          <a:bodyPr/>
          <a:lstStyle/>
          <a:p>
            <a:fld id="{6780A95D-02F8-BE4A-8F0F-F8E3AC3F61FA}" type="slidenum">
              <a:rPr lang="en-US" smtClean="0"/>
              <a:t>‹#›</a:t>
            </a:fld>
            <a:endParaRPr lang="en-US"/>
          </a:p>
        </p:txBody>
      </p:sp>
    </p:spTree>
    <p:extLst>
      <p:ext uri="{BB962C8B-B14F-4D97-AF65-F5344CB8AC3E}">
        <p14:creationId xmlns:p14="http://schemas.microsoft.com/office/powerpoint/2010/main" val="3685957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59B3-C277-9E45-81CB-F8EF41E853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BB6919-4024-8444-AA62-5C936137B0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5446DB-FE1B-A649-89FB-6EEC5EAF53BC}"/>
              </a:ext>
            </a:extLst>
          </p:cNvPr>
          <p:cNvSpPr>
            <a:spLocks noGrp="1"/>
          </p:cNvSpPr>
          <p:nvPr>
            <p:ph type="dt" sz="half" idx="10"/>
          </p:nvPr>
        </p:nvSpPr>
        <p:spPr/>
        <p:txBody>
          <a:bodyPr/>
          <a:lstStyle/>
          <a:p>
            <a:fld id="{EB0AA6B2-D124-734A-94AE-07082A37DFE5}" type="datetimeFigureOut">
              <a:rPr lang="en-US" smtClean="0"/>
              <a:t>8/12/19</a:t>
            </a:fld>
            <a:endParaRPr lang="en-US"/>
          </a:p>
        </p:txBody>
      </p:sp>
      <p:sp>
        <p:nvSpPr>
          <p:cNvPr id="5" name="Footer Placeholder 4">
            <a:extLst>
              <a:ext uri="{FF2B5EF4-FFF2-40B4-BE49-F238E27FC236}">
                <a16:creationId xmlns:a16="http://schemas.microsoft.com/office/drawing/2014/main" id="{7E398CDE-FBA3-6A47-9CD9-C92F5EAB3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C50826-1F37-6E42-9536-9311943DB4F9}"/>
              </a:ext>
            </a:extLst>
          </p:cNvPr>
          <p:cNvSpPr>
            <a:spLocks noGrp="1"/>
          </p:cNvSpPr>
          <p:nvPr>
            <p:ph type="sldNum" sz="quarter" idx="12"/>
          </p:nvPr>
        </p:nvSpPr>
        <p:spPr/>
        <p:txBody>
          <a:bodyPr/>
          <a:lstStyle/>
          <a:p>
            <a:fld id="{6780A95D-02F8-BE4A-8F0F-F8E3AC3F61FA}" type="slidenum">
              <a:rPr lang="en-US" smtClean="0"/>
              <a:t>‹#›</a:t>
            </a:fld>
            <a:endParaRPr lang="en-US"/>
          </a:p>
        </p:txBody>
      </p:sp>
    </p:spTree>
    <p:extLst>
      <p:ext uri="{BB962C8B-B14F-4D97-AF65-F5344CB8AC3E}">
        <p14:creationId xmlns:p14="http://schemas.microsoft.com/office/powerpoint/2010/main" val="281412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83193-5FF7-3248-B579-97074C0FF4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11AD43-41BA-034C-B9B1-1F4F253A42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8B2FD4-CF07-4643-AD63-8A95891817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76C4F3-A3D7-F54D-80B9-CEE4C0F16ADF}"/>
              </a:ext>
            </a:extLst>
          </p:cNvPr>
          <p:cNvSpPr>
            <a:spLocks noGrp="1"/>
          </p:cNvSpPr>
          <p:nvPr>
            <p:ph type="dt" sz="half" idx="10"/>
          </p:nvPr>
        </p:nvSpPr>
        <p:spPr/>
        <p:txBody>
          <a:bodyPr/>
          <a:lstStyle/>
          <a:p>
            <a:fld id="{EB0AA6B2-D124-734A-94AE-07082A37DFE5}" type="datetimeFigureOut">
              <a:rPr lang="en-US" smtClean="0"/>
              <a:t>8/12/19</a:t>
            </a:fld>
            <a:endParaRPr lang="en-US"/>
          </a:p>
        </p:txBody>
      </p:sp>
      <p:sp>
        <p:nvSpPr>
          <p:cNvPr id="6" name="Footer Placeholder 5">
            <a:extLst>
              <a:ext uri="{FF2B5EF4-FFF2-40B4-BE49-F238E27FC236}">
                <a16:creationId xmlns:a16="http://schemas.microsoft.com/office/drawing/2014/main" id="{D2B703B4-C4ED-C844-AEB1-B3571F3983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842B79-2C8C-8D43-AC9D-56D0923135F6}"/>
              </a:ext>
            </a:extLst>
          </p:cNvPr>
          <p:cNvSpPr>
            <a:spLocks noGrp="1"/>
          </p:cNvSpPr>
          <p:nvPr>
            <p:ph type="sldNum" sz="quarter" idx="12"/>
          </p:nvPr>
        </p:nvSpPr>
        <p:spPr/>
        <p:txBody>
          <a:bodyPr/>
          <a:lstStyle/>
          <a:p>
            <a:fld id="{6780A95D-02F8-BE4A-8F0F-F8E3AC3F61FA}" type="slidenum">
              <a:rPr lang="en-US" smtClean="0"/>
              <a:t>‹#›</a:t>
            </a:fld>
            <a:endParaRPr lang="en-US"/>
          </a:p>
        </p:txBody>
      </p:sp>
    </p:spTree>
    <p:extLst>
      <p:ext uri="{BB962C8B-B14F-4D97-AF65-F5344CB8AC3E}">
        <p14:creationId xmlns:p14="http://schemas.microsoft.com/office/powerpoint/2010/main" val="1456122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99F33-8BF1-9C45-B4EC-120A0AF854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B3B9E2-D84B-C34F-8BEF-FCE6225CC4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E1028B-9CCF-784B-8B10-0C84DFF7FC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4E7338-6B40-5143-B3B1-F6C0C42A18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29395-E15E-4C48-AE72-6E5D081E65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B6A266-B261-7D41-85C2-0E049CD1DF38}"/>
              </a:ext>
            </a:extLst>
          </p:cNvPr>
          <p:cNvSpPr>
            <a:spLocks noGrp="1"/>
          </p:cNvSpPr>
          <p:nvPr>
            <p:ph type="dt" sz="half" idx="10"/>
          </p:nvPr>
        </p:nvSpPr>
        <p:spPr/>
        <p:txBody>
          <a:bodyPr/>
          <a:lstStyle/>
          <a:p>
            <a:fld id="{EB0AA6B2-D124-734A-94AE-07082A37DFE5}" type="datetimeFigureOut">
              <a:rPr lang="en-US" smtClean="0"/>
              <a:t>8/12/19</a:t>
            </a:fld>
            <a:endParaRPr lang="en-US"/>
          </a:p>
        </p:txBody>
      </p:sp>
      <p:sp>
        <p:nvSpPr>
          <p:cNvPr id="8" name="Footer Placeholder 7">
            <a:extLst>
              <a:ext uri="{FF2B5EF4-FFF2-40B4-BE49-F238E27FC236}">
                <a16:creationId xmlns:a16="http://schemas.microsoft.com/office/drawing/2014/main" id="{9539FD9F-67AB-FE40-9F4E-D502636F36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C3C9C6-11A4-1742-8CDF-831A16F72411}"/>
              </a:ext>
            </a:extLst>
          </p:cNvPr>
          <p:cNvSpPr>
            <a:spLocks noGrp="1"/>
          </p:cNvSpPr>
          <p:nvPr>
            <p:ph type="sldNum" sz="quarter" idx="12"/>
          </p:nvPr>
        </p:nvSpPr>
        <p:spPr/>
        <p:txBody>
          <a:bodyPr/>
          <a:lstStyle/>
          <a:p>
            <a:fld id="{6780A95D-02F8-BE4A-8F0F-F8E3AC3F61FA}" type="slidenum">
              <a:rPr lang="en-US" smtClean="0"/>
              <a:t>‹#›</a:t>
            </a:fld>
            <a:endParaRPr lang="en-US"/>
          </a:p>
        </p:txBody>
      </p:sp>
    </p:spTree>
    <p:extLst>
      <p:ext uri="{BB962C8B-B14F-4D97-AF65-F5344CB8AC3E}">
        <p14:creationId xmlns:p14="http://schemas.microsoft.com/office/powerpoint/2010/main" val="2948129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DEED0-C8A1-1049-9E70-EF60E5E70E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D767FE-AE5A-3940-956C-D93557948878}"/>
              </a:ext>
            </a:extLst>
          </p:cNvPr>
          <p:cNvSpPr>
            <a:spLocks noGrp="1"/>
          </p:cNvSpPr>
          <p:nvPr>
            <p:ph type="dt" sz="half" idx="10"/>
          </p:nvPr>
        </p:nvSpPr>
        <p:spPr/>
        <p:txBody>
          <a:bodyPr/>
          <a:lstStyle/>
          <a:p>
            <a:fld id="{EB0AA6B2-D124-734A-94AE-07082A37DFE5}" type="datetimeFigureOut">
              <a:rPr lang="en-US" smtClean="0"/>
              <a:t>8/12/19</a:t>
            </a:fld>
            <a:endParaRPr lang="en-US"/>
          </a:p>
        </p:txBody>
      </p:sp>
      <p:sp>
        <p:nvSpPr>
          <p:cNvPr id="4" name="Footer Placeholder 3">
            <a:extLst>
              <a:ext uri="{FF2B5EF4-FFF2-40B4-BE49-F238E27FC236}">
                <a16:creationId xmlns:a16="http://schemas.microsoft.com/office/drawing/2014/main" id="{6521E6D8-F3BF-5E42-95B8-B9DDB034C8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3FD4F5-6580-A348-AF9D-3D8AF5E7BE64}"/>
              </a:ext>
            </a:extLst>
          </p:cNvPr>
          <p:cNvSpPr>
            <a:spLocks noGrp="1"/>
          </p:cNvSpPr>
          <p:nvPr>
            <p:ph type="sldNum" sz="quarter" idx="12"/>
          </p:nvPr>
        </p:nvSpPr>
        <p:spPr/>
        <p:txBody>
          <a:bodyPr/>
          <a:lstStyle/>
          <a:p>
            <a:fld id="{6780A95D-02F8-BE4A-8F0F-F8E3AC3F61FA}" type="slidenum">
              <a:rPr lang="en-US" smtClean="0"/>
              <a:t>‹#›</a:t>
            </a:fld>
            <a:endParaRPr lang="en-US"/>
          </a:p>
        </p:txBody>
      </p:sp>
    </p:spTree>
    <p:extLst>
      <p:ext uri="{BB962C8B-B14F-4D97-AF65-F5344CB8AC3E}">
        <p14:creationId xmlns:p14="http://schemas.microsoft.com/office/powerpoint/2010/main" val="445180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603722-9C54-EA4F-A447-D6315DB87BCA}"/>
              </a:ext>
            </a:extLst>
          </p:cNvPr>
          <p:cNvSpPr>
            <a:spLocks noGrp="1"/>
          </p:cNvSpPr>
          <p:nvPr>
            <p:ph type="dt" sz="half" idx="10"/>
          </p:nvPr>
        </p:nvSpPr>
        <p:spPr/>
        <p:txBody>
          <a:bodyPr/>
          <a:lstStyle/>
          <a:p>
            <a:fld id="{EB0AA6B2-D124-734A-94AE-07082A37DFE5}" type="datetimeFigureOut">
              <a:rPr lang="en-US" smtClean="0"/>
              <a:t>8/12/19</a:t>
            </a:fld>
            <a:endParaRPr lang="en-US"/>
          </a:p>
        </p:txBody>
      </p:sp>
      <p:sp>
        <p:nvSpPr>
          <p:cNvPr id="3" name="Footer Placeholder 2">
            <a:extLst>
              <a:ext uri="{FF2B5EF4-FFF2-40B4-BE49-F238E27FC236}">
                <a16:creationId xmlns:a16="http://schemas.microsoft.com/office/drawing/2014/main" id="{902BEA37-E6DC-8545-9D64-F44423A8E6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E5CC8A-008A-0F42-9B82-F6BDE1872D8A}"/>
              </a:ext>
            </a:extLst>
          </p:cNvPr>
          <p:cNvSpPr>
            <a:spLocks noGrp="1"/>
          </p:cNvSpPr>
          <p:nvPr>
            <p:ph type="sldNum" sz="quarter" idx="12"/>
          </p:nvPr>
        </p:nvSpPr>
        <p:spPr/>
        <p:txBody>
          <a:bodyPr/>
          <a:lstStyle/>
          <a:p>
            <a:fld id="{6780A95D-02F8-BE4A-8F0F-F8E3AC3F61FA}" type="slidenum">
              <a:rPr lang="en-US" smtClean="0"/>
              <a:t>‹#›</a:t>
            </a:fld>
            <a:endParaRPr lang="en-US"/>
          </a:p>
        </p:txBody>
      </p:sp>
    </p:spTree>
    <p:extLst>
      <p:ext uri="{BB962C8B-B14F-4D97-AF65-F5344CB8AC3E}">
        <p14:creationId xmlns:p14="http://schemas.microsoft.com/office/powerpoint/2010/main" val="1281466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2905B-6F05-F94A-97C2-9737AB20E6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D17BF4-1F38-1D43-9AB5-864F225D3D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7613EF-E00D-8C4E-98FC-EEBBD3539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2D2F8D-3347-AA4F-A28F-698A3E1A150C}"/>
              </a:ext>
            </a:extLst>
          </p:cNvPr>
          <p:cNvSpPr>
            <a:spLocks noGrp="1"/>
          </p:cNvSpPr>
          <p:nvPr>
            <p:ph type="dt" sz="half" idx="10"/>
          </p:nvPr>
        </p:nvSpPr>
        <p:spPr/>
        <p:txBody>
          <a:bodyPr/>
          <a:lstStyle/>
          <a:p>
            <a:fld id="{EB0AA6B2-D124-734A-94AE-07082A37DFE5}" type="datetimeFigureOut">
              <a:rPr lang="en-US" smtClean="0"/>
              <a:t>8/12/19</a:t>
            </a:fld>
            <a:endParaRPr lang="en-US"/>
          </a:p>
        </p:txBody>
      </p:sp>
      <p:sp>
        <p:nvSpPr>
          <p:cNvPr id="6" name="Footer Placeholder 5">
            <a:extLst>
              <a:ext uri="{FF2B5EF4-FFF2-40B4-BE49-F238E27FC236}">
                <a16:creationId xmlns:a16="http://schemas.microsoft.com/office/drawing/2014/main" id="{DE21B5B3-F4FD-DE4D-BCBA-641EB9DCBE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0302D2-E0A6-5443-937C-3493C2A9E9D5}"/>
              </a:ext>
            </a:extLst>
          </p:cNvPr>
          <p:cNvSpPr>
            <a:spLocks noGrp="1"/>
          </p:cNvSpPr>
          <p:nvPr>
            <p:ph type="sldNum" sz="quarter" idx="12"/>
          </p:nvPr>
        </p:nvSpPr>
        <p:spPr/>
        <p:txBody>
          <a:bodyPr/>
          <a:lstStyle/>
          <a:p>
            <a:fld id="{6780A95D-02F8-BE4A-8F0F-F8E3AC3F61FA}" type="slidenum">
              <a:rPr lang="en-US" smtClean="0"/>
              <a:t>‹#›</a:t>
            </a:fld>
            <a:endParaRPr lang="en-US"/>
          </a:p>
        </p:txBody>
      </p:sp>
    </p:spTree>
    <p:extLst>
      <p:ext uri="{BB962C8B-B14F-4D97-AF65-F5344CB8AC3E}">
        <p14:creationId xmlns:p14="http://schemas.microsoft.com/office/powerpoint/2010/main" val="3128652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420B0-51CC-9D4F-8EC7-8AF7DB9898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44E310-594A-044D-ABE4-95B1067FBE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C8FA9A-251C-AF46-A1AF-DAB2F258B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B00806-1023-4840-9192-4AB6030C15AF}"/>
              </a:ext>
            </a:extLst>
          </p:cNvPr>
          <p:cNvSpPr>
            <a:spLocks noGrp="1"/>
          </p:cNvSpPr>
          <p:nvPr>
            <p:ph type="dt" sz="half" idx="10"/>
          </p:nvPr>
        </p:nvSpPr>
        <p:spPr/>
        <p:txBody>
          <a:bodyPr/>
          <a:lstStyle/>
          <a:p>
            <a:fld id="{EB0AA6B2-D124-734A-94AE-07082A37DFE5}" type="datetimeFigureOut">
              <a:rPr lang="en-US" smtClean="0"/>
              <a:t>8/12/19</a:t>
            </a:fld>
            <a:endParaRPr lang="en-US"/>
          </a:p>
        </p:txBody>
      </p:sp>
      <p:sp>
        <p:nvSpPr>
          <p:cNvPr id="6" name="Footer Placeholder 5">
            <a:extLst>
              <a:ext uri="{FF2B5EF4-FFF2-40B4-BE49-F238E27FC236}">
                <a16:creationId xmlns:a16="http://schemas.microsoft.com/office/drawing/2014/main" id="{A65774FF-19FC-8A42-894A-AA392CEED4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ABCD1F-15AB-9447-9E36-583B28365A73}"/>
              </a:ext>
            </a:extLst>
          </p:cNvPr>
          <p:cNvSpPr>
            <a:spLocks noGrp="1"/>
          </p:cNvSpPr>
          <p:nvPr>
            <p:ph type="sldNum" sz="quarter" idx="12"/>
          </p:nvPr>
        </p:nvSpPr>
        <p:spPr/>
        <p:txBody>
          <a:bodyPr/>
          <a:lstStyle/>
          <a:p>
            <a:fld id="{6780A95D-02F8-BE4A-8F0F-F8E3AC3F61FA}" type="slidenum">
              <a:rPr lang="en-US" smtClean="0"/>
              <a:t>‹#›</a:t>
            </a:fld>
            <a:endParaRPr lang="en-US"/>
          </a:p>
        </p:txBody>
      </p:sp>
    </p:spTree>
    <p:extLst>
      <p:ext uri="{BB962C8B-B14F-4D97-AF65-F5344CB8AC3E}">
        <p14:creationId xmlns:p14="http://schemas.microsoft.com/office/powerpoint/2010/main" val="2804732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E0D15D-1560-F942-BE84-0E094EAAA0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B5C1E0-EBDF-9D4C-B7C0-F8AC9B1EF3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DEBF6F-19F9-BB42-B81C-27441FC23D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0AA6B2-D124-734A-94AE-07082A37DFE5}" type="datetimeFigureOut">
              <a:rPr lang="en-US" smtClean="0"/>
              <a:t>8/12/19</a:t>
            </a:fld>
            <a:endParaRPr lang="en-US"/>
          </a:p>
        </p:txBody>
      </p:sp>
      <p:sp>
        <p:nvSpPr>
          <p:cNvPr id="5" name="Footer Placeholder 4">
            <a:extLst>
              <a:ext uri="{FF2B5EF4-FFF2-40B4-BE49-F238E27FC236}">
                <a16:creationId xmlns:a16="http://schemas.microsoft.com/office/drawing/2014/main" id="{4AD2EB7C-1433-B549-9B4A-3661E54F05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891BFD-4794-5A4C-973D-C97D62368D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80A95D-02F8-BE4A-8F0F-F8E3AC3F61FA}" type="slidenum">
              <a:rPr lang="en-US" smtClean="0"/>
              <a:t>‹#›</a:t>
            </a:fld>
            <a:endParaRPr lang="en-US"/>
          </a:p>
        </p:txBody>
      </p:sp>
    </p:spTree>
    <p:extLst>
      <p:ext uri="{BB962C8B-B14F-4D97-AF65-F5344CB8AC3E}">
        <p14:creationId xmlns:p14="http://schemas.microsoft.com/office/powerpoint/2010/main" val="1101219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FC62E-8706-A44E-994A-BD0E390C54BA}"/>
              </a:ext>
            </a:extLst>
          </p:cNvPr>
          <p:cNvSpPr>
            <a:spLocks noGrp="1"/>
          </p:cNvSpPr>
          <p:nvPr>
            <p:ph type="ctrTitle"/>
          </p:nvPr>
        </p:nvSpPr>
        <p:spPr/>
        <p:txBody>
          <a:bodyPr/>
          <a:lstStyle/>
          <a:p>
            <a:r>
              <a:rPr lang="en-US" b="1" dirty="0"/>
              <a:t>3</a:t>
            </a:r>
            <a:r>
              <a:rPr lang="en-US" dirty="0"/>
              <a:t> </a:t>
            </a:r>
            <a:r>
              <a:rPr lang="en-US" b="1" dirty="0"/>
              <a:t>BIT/PIXEL encoding with various Noises and Dataset</a:t>
            </a:r>
            <a:endParaRPr lang="en-US" dirty="0"/>
          </a:p>
        </p:txBody>
      </p:sp>
      <p:sp>
        <p:nvSpPr>
          <p:cNvPr id="3" name="Subtitle 2">
            <a:extLst>
              <a:ext uri="{FF2B5EF4-FFF2-40B4-BE49-F238E27FC236}">
                <a16:creationId xmlns:a16="http://schemas.microsoft.com/office/drawing/2014/main" id="{DAC1A95A-514B-5E4B-AB18-946DDBF0109B}"/>
              </a:ext>
            </a:extLst>
          </p:cNvPr>
          <p:cNvSpPr>
            <a:spLocks noGrp="1"/>
          </p:cNvSpPr>
          <p:nvPr>
            <p:ph type="subTitle" idx="1"/>
          </p:nvPr>
        </p:nvSpPr>
        <p:spPr>
          <a:xfrm>
            <a:off x="1524000" y="3509962"/>
            <a:ext cx="9144000" cy="2712161"/>
          </a:xfrm>
        </p:spPr>
        <p:txBody>
          <a:bodyPr>
            <a:normAutofit/>
          </a:bodyPr>
          <a:lstStyle/>
          <a:p>
            <a:pPr marL="342900" indent="-342900" algn="l">
              <a:buFont typeface="Arial" panose="020B0604020202020204" pitchFamily="34" charset="0"/>
              <a:buChar char="•"/>
            </a:pPr>
            <a:r>
              <a:rPr lang="en-US" sz="1600" dirty="0"/>
              <a:t>We tried encoding 3 bits/pixel of image data for MNIST,CIFAR10,CELEBA.</a:t>
            </a:r>
          </a:p>
          <a:p>
            <a:pPr marL="342900" indent="-342900" algn="l">
              <a:buFont typeface="Arial" panose="020B0604020202020204" pitchFamily="34" charset="0"/>
              <a:buChar char="•"/>
            </a:pPr>
            <a:r>
              <a:rPr lang="en-US" sz="1600" dirty="0"/>
              <a:t>Since we are training encoder, decoder and discriminator together in one forward pass, we find that at backtracking loss multiple times through decoder and encoder for same forward pass increases efficiency. We fix this multiplier as 5 for encoder and decoder and 1 for discriminator. (5:5:1)</a:t>
            </a:r>
          </a:p>
          <a:p>
            <a:pPr marL="342900" indent="-342900" algn="l">
              <a:buFont typeface="Arial" panose="020B0604020202020204" pitchFamily="34" charset="0"/>
              <a:buChar char="•"/>
            </a:pPr>
            <a:r>
              <a:rPr lang="en-US" sz="1600" dirty="0"/>
              <a:t>Different types of channel noises explored are – Salt and pepper, random data cropping, AWGN noise</a:t>
            </a:r>
          </a:p>
          <a:p>
            <a:pPr marL="342900" indent="-342900" algn="l">
              <a:buFont typeface="Arial" panose="020B0604020202020204" pitchFamily="34" charset="0"/>
              <a:buChar char="•"/>
            </a:pPr>
            <a:r>
              <a:rPr lang="en-US" sz="1600" dirty="0"/>
              <a:t>Inference is that by increasing the level of randomness in image, we improve encodability. Consistently seen across dataset. So if you have a prior on what type of noise you will encounter in channel, you can get better encoding power. </a:t>
            </a:r>
          </a:p>
          <a:p>
            <a:pPr algn="r"/>
            <a:r>
              <a:rPr lang="en-US" sz="1600" dirty="0"/>
              <a:t>-Saket Mangalam</a:t>
            </a:r>
          </a:p>
          <a:p>
            <a:pPr marL="342900"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682253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74059-CEB5-534A-923E-0DED7505DEA8}"/>
              </a:ext>
            </a:extLst>
          </p:cNvPr>
          <p:cNvSpPr>
            <a:spLocks noGrp="1"/>
          </p:cNvSpPr>
          <p:nvPr>
            <p:ph type="title"/>
          </p:nvPr>
        </p:nvSpPr>
        <p:spPr/>
        <p:txBody>
          <a:bodyPr/>
          <a:lstStyle/>
          <a:p>
            <a:r>
              <a:rPr lang="en-US" dirty="0"/>
              <a:t>SALT&amp;PEPPER NOISE  (20% pixels are 0)</a:t>
            </a:r>
          </a:p>
        </p:txBody>
      </p:sp>
      <p:sp>
        <p:nvSpPr>
          <p:cNvPr id="3" name="Content Placeholder 2">
            <a:extLst>
              <a:ext uri="{FF2B5EF4-FFF2-40B4-BE49-F238E27FC236}">
                <a16:creationId xmlns:a16="http://schemas.microsoft.com/office/drawing/2014/main" id="{459BB10D-643E-9642-9665-42A87336B43D}"/>
              </a:ext>
            </a:extLst>
          </p:cNvPr>
          <p:cNvSpPr>
            <a:spLocks noGrp="1"/>
          </p:cNvSpPr>
          <p:nvPr>
            <p:ph idx="1"/>
          </p:nvPr>
        </p:nvSpPr>
        <p:spPr>
          <a:xfrm>
            <a:off x="288324" y="1828801"/>
            <a:ext cx="11615352" cy="4348162"/>
          </a:xfrm>
        </p:spPr>
        <p:txBody>
          <a:bodyPr/>
          <a:lstStyle/>
          <a:p>
            <a:pPr marL="0" indent="0">
              <a:buNone/>
            </a:pPr>
            <a:r>
              <a:rPr lang="en-US" dirty="0"/>
              <a:t>CELEBA</a:t>
            </a:r>
          </a:p>
          <a:p>
            <a:pPr marL="0" indent="0">
              <a:buNone/>
            </a:pPr>
            <a:endParaRPr lang="en-US" dirty="0"/>
          </a:p>
        </p:txBody>
      </p:sp>
      <p:sp>
        <p:nvSpPr>
          <p:cNvPr id="6" name="TextBox 5">
            <a:extLst>
              <a:ext uri="{FF2B5EF4-FFF2-40B4-BE49-F238E27FC236}">
                <a16:creationId xmlns:a16="http://schemas.microsoft.com/office/drawing/2014/main" id="{2FDB804A-2F66-FF40-B11F-43C68CB3E637}"/>
              </a:ext>
            </a:extLst>
          </p:cNvPr>
          <p:cNvSpPr txBox="1"/>
          <p:nvPr/>
        </p:nvSpPr>
        <p:spPr>
          <a:xfrm>
            <a:off x="1272746" y="5585254"/>
            <a:ext cx="10153350" cy="369332"/>
          </a:xfrm>
          <a:prstGeom prst="rect">
            <a:avLst/>
          </a:prstGeom>
          <a:noFill/>
        </p:spPr>
        <p:txBody>
          <a:bodyPr wrap="square" rtlCol="0">
            <a:spAutoFit/>
          </a:bodyPr>
          <a:lstStyle/>
          <a:p>
            <a:r>
              <a:rPr lang="en-US" dirty="0"/>
              <a:t>MSELOSS    			Encoded 			Real		encoder diff </a:t>
            </a:r>
          </a:p>
        </p:txBody>
      </p:sp>
      <p:pic>
        <p:nvPicPr>
          <p:cNvPr id="13" name="Picture 12">
            <a:extLst>
              <a:ext uri="{FF2B5EF4-FFF2-40B4-BE49-F238E27FC236}">
                <a16:creationId xmlns:a16="http://schemas.microsoft.com/office/drawing/2014/main" id="{77583BD7-06DE-E041-A1DC-743D83477E1D}"/>
              </a:ext>
            </a:extLst>
          </p:cNvPr>
          <p:cNvPicPr>
            <a:picLocks noChangeAspect="1"/>
          </p:cNvPicPr>
          <p:nvPr/>
        </p:nvPicPr>
        <p:blipFill rotWithShape="1">
          <a:blip r:embed="rId2"/>
          <a:srcRect l="80006" t="-22119" r="-2" b="101231"/>
          <a:stretch/>
        </p:blipFill>
        <p:spPr>
          <a:xfrm>
            <a:off x="9985181" y="-3388241"/>
            <a:ext cx="2048798" cy="2140241"/>
          </a:xfrm>
          <a:prstGeom prst="rect">
            <a:avLst/>
          </a:prstGeom>
        </p:spPr>
      </p:pic>
      <p:pic>
        <p:nvPicPr>
          <p:cNvPr id="7" name="Picture 6">
            <a:extLst>
              <a:ext uri="{FF2B5EF4-FFF2-40B4-BE49-F238E27FC236}">
                <a16:creationId xmlns:a16="http://schemas.microsoft.com/office/drawing/2014/main" id="{31698732-6416-7948-A3A0-AC62D9872D3C}"/>
              </a:ext>
            </a:extLst>
          </p:cNvPr>
          <p:cNvPicPr>
            <a:picLocks noChangeAspect="1"/>
          </p:cNvPicPr>
          <p:nvPr/>
        </p:nvPicPr>
        <p:blipFill>
          <a:blip r:embed="rId3"/>
          <a:stretch>
            <a:fillRect/>
          </a:stretch>
        </p:blipFill>
        <p:spPr>
          <a:xfrm>
            <a:off x="448962" y="2267509"/>
            <a:ext cx="4127157" cy="3095368"/>
          </a:xfrm>
          <a:prstGeom prst="rect">
            <a:avLst/>
          </a:prstGeom>
        </p:spPr>
      </p:pic>
      <p:pic>
        <p:nvPicPr>
          <p:cNvPr id="10" name="Picture 9">
            <a:extLst>
              <a:ext uri="{FF2B5EF4-FFF2-40B4-BE49-F238E27FC236}">
                <a16:creationId xmlns:a16="http://schemas.microsoft.com/office/drawing/2014/main" id="{0D260D7E-E00A-A748-87A0-E569DF3DBDC0}"/>
              </a:ext>
            </a:extLst>
          </p:cNvPr>
          <p:cNvPicPr>
            <a:picLocks noChangeAspect="1"/>
          </p:cNvPicPr>
          <p:nvPr/>
        </p:nvPicPr>
        <p:blipFill>
          <a:blip r:embed="rId4"/>
          <a:stretch>
            <a:fillRect/>
          </a:stretch>
        </p:blipFill>
        <p:spPr>
          <a:xfrm>
            <a:off x="9216677" y="2792783"/>
            <a:ext cx="2137123" cy="2137123"/>
          </a:xfrm>
          <a:prstGeom prst="rect">
            <a:avLst/>
          </a:prstGeom>
        </p:spPr>
      </p:pic>
      <p:pic>
        <p:nvPicPr>
          <p:cNvPr id="14" name="Picture 13">
            <a:extLst>
              <a:ext uri="{FF2B5EF4-FFF2-40B4-BE49-F238E27FC236}">
                <a16:creationId xmlns:a16="http://schemas.microsoft.com/office/drawing/2014/main" id="{2F6E9C3C-CCC9-E64B-AA36-DB9E82B39A06}"/>
              </a:ext>
            </a:extLst>
          </p:cNvPr>
          <p:cNvPicPr>
            <a:picLocks noChangeAspect="1"/>
          </p:cNvPicPr>
          <p:nvPr/>
        </p:nvPicPr>
        <p:blipFill>
          <a:blip r:embed="rId5"/>
          <a:stretch>
            <a:fillRect/>
          </a:stretch>
        </p:blipFill>
        <p:spPr>
          <a:xfrm>
            <a:off x="4399518" y="2768505"/>
            <a:ext cx="2161401" cy="2161401"/>
          </a:xfrm>
          <a:prstGeom prst="rect">
            <a:avLst/>
          </a:prstGeom>
        </p:spPr>
      </p:pic>
      <p:pic>
        <p:nvPicPr>
          <p:cNvPr id="17" name="Picture 16">
            <a:extLst>
              <a:ext uri="{FF2B5EF4-FFF2-40B4-BE49-F238E27FC236}">
                <a16:creationId xmlns:a16="http://schemas.microsoft.com/office/drawing/2014/main" id="{339A0122-56A6-A24C-BB84-9E2772A348CB}"/>
              </a:ext>
            </a:extLst>
          </p:cNvPr>
          <p:cNvPicPr>
            <a:picLocks noChangeAspect="1"/>
          </p:cNvPicPr>
          <p:nvPr/>
        </p:nvPicPr>
        <p:blipFill>
          <a:blip r:embed="rId6"/>
          <a:stretch>
            <a:fillRect/>
          </a:stretch>
        </p:blipFill>
        <p:spPr>
          <a:xfrm>
            <a:off x="6849076" y="2792783"/>
            <a:ext cx="2161400" cy="2161400"/>
          </a:xfrm>
          <a:prstGeom prst="rect">
            <a:avLst/>
          </a:prstGeom>
        </p:spPr>
      </p:pic>
    </p:spTree>
    <p:extLst>
      <p:ext uri="{BB962C8B-B14F-4D97-AF65-F5344CB8AC3E}">
        <p14:creationId xmlns:p14="http://schemas.microsoft.com/office/powerpoint/2010/main" val="2267956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74059-CEB5-534A-923E-0DED7505DEA8}"/>
              </a:ext>
            </a:extLst>
          </p:cNvPr>
          <p:cNvSpPr>
            <a:spLocks noGrp="1"/>
          </p:cNvSpPr>
          <p:nvPr>
            <p:ph type="title"/>
          </p:nvPr>
        </p:nvSpPr>
        <p:spPr/>
        <p:txBody>
          <a:bodyPr/>
          <a:lstStyle/>
          <a:p>
            <a:r>
              <a:rPr lang="en-US" dirty="0"/>
              <a:t>SLIDING WINDOW NOISE  (10*width pixels are 0)</a:t>
            </a:r>
          </a:p>
        </p:txBody>
      </p:sp>
      <p:sp>
        <p:nvSpPr>
          <p:cNvPr id="3" name="Content Placeholder 2">
            <a:extLst>
              <a:ext uri="{FF2B5EF4-FFF2-40B4-BE49-F238E27FC236}">
                <a16:creationId xmlns:a16="http://schemas.microsoft.com/office/drawing/2014/main" id="{459BB10D-643E-9642-9665-42A87336B43D}"/>
              </a:ext>
            </a:extLst>
          </p:cNvPr>
          <p:cNvSpPr>
            <a:spLocks noGrp="1"/>
          </p:cNvSpPr>
          <p:nvPr>
            <p:ph idx="1"/>
          </p:nvPr>
        </p:nvSpPr>
        <p:spPr>
          <a:xfrm>
            <a:off x="288324" y="1828801"/>
            <a:ext cx="11615352" cy="4348162"/>
          </a:xfrm>
        </p:spPr>
        <p:txBody>
          <a:bodyPr/>
          <a:lstStyle/>
          <a:p>
            <a:pPr marL="0" indent="0">
              <a:buNone/>
            </a:pPr>
            <a:r>
              <a:rPr lang="en-US" dirty="0"/>
              <a:t>MNIST</a:t>
            </a:r>
          </a:p>
          <a:p>
            <a:pPr marL="0" indent="0">
              <a:buNone/>
            </a:pPr>
            <a:endParaRPr lang="en-US" dirty="0"/>
          </a:p>
        </p:txBody>
      </p:sp>
      <p:sp>
        <p:nvSpPr>
          <p:cNvPr id="6" name="TextBox 5">
            <a:extLst>
              <a:ext uri="{FF2B5EF4-FFF2-40B4-BE49-F238E27FC236}">
                <a16:creationId xmlns:a16="http://schemas.microsoft.com/office/drawing/2014/main" id="{2FDB804A-2F66-FF40-B11F-43C68CB3E637}"/>
              </a:ext>
            </a:extLst>
          </p:cNvPr>
          <p:cNvSpPr txBox="1"/>
          <p:nvPr/>
        </p:nvSpPr>
        <p:spPr>
          <a:xfrm>
            <a:off x="1272746" y="5585254"/>
            <a:ext cx="10153350" cy="369332"/>
          </a:xfrm>
          <a:prstGeom prst="rect">
            <a:avLst/>
          </a:prstGeom>
          <a:noFill/>
        </p:spPr>
        <p:txBody>
          <a:bodyPr wrap="square" rtlCol="0">
            <a:spAutoFit/>
          </a:bodyPr>
          <a:lstStyle/>
          <a:p>
            <a:r>
              <a:rPr lang="en-US" dirty="0"/>
              <a:t>MSELOSS    			Encoded 			Real		encoder diff </a:t>
            </a:r>
          </a:p>
        </p:txBody>
      </p:sp>
      <p:pic>
        <p:nvPicPr>
          <p:cNvPr id="13" name="Picture 12">
            <a:extLst>
              <a:ext uri="{FF2B5EF4-FFF2-40B4-BE49-F238E27FC236}">
                <a16:creationId xmlns:a16="http://schemas.microsoft.com/office/drawing/2014/main" id="{77583BD7-06DE-E041-A1DC-743D83477E1D}"/>
              </a:ext>
            </a:extLst>
          </p:cNvPr>
          <p:cNvPicPr>
            <a:picLocks noChangeAspect="1"/>
          </p:cNvPicPr>
          <p:nvPr/>
        </p:nvPicPr>
        <p:blipFill rotWithShape="1">
          <a:blip r:embed="rId2"/>
          <a:srcRect l="80006" t="-22119" r="-2" b="101231"/>
          <a:stretch/>
        </p:blipFill>
        <p:spPr>
          <a:xfrm>
            <a:off x="9985181" y="-3388241"/>
            <a:ext cx="2048798" cy="2140241"/>
          </a:xfrm>
          <a:prstGeom prst="rect">
            <a:avLst/>
          </a:prstGeom>
        </p:spPr>
      </p:pic>
      <p:pic>
        <p:nvPicPr>
          <p:cNvPr id="5" name="Picture 4">
            <a:extLst>
              <a:ext uri="{FF2B5EF4-FFF2-40B4-BE49-F238E27FC236}">
                <a16:creationId xmlns:a16="http://schemas.microsoft.com/office/drawing/2014/main" id="{CDCD99AC-4248-4B43-8F06-960331BDB3B6}"/>
              </a:ext>
            </a:extLst>
          </p:cNvPr>
          <p:cNvPicPr>
            <a:picLocks noChangeAspect="1"/>
          </p:cNvPicPr>
          <p:nvPr/>
        </p:nvPicPr>
        <p:blipFill>
          <a:blip r:embed="rId3"/>
          <a:stretch>
            <a:fillRect/>
          </a:stretch>
        </p:blipFill>
        <p:spPr>
          <a:xfrm>
            <a:off x="288324" y="2272835"/>
            <a:ext cx="3708107" cy="2781080"/>
          </a:xfrm>
          <a:prstGeom prst="rect">
            <a:avLst/>
          </a:prstGeom>
        </p:spPr>
      </p:pic>
      <p:pic>
        <p:nvPicPr>
          <p:cNvPr id="9" name="Picture 8">
            <a:extLst>
              <a:ext uri="{FF2B5EF4-FFF2-40B4-BE49-F238E27FC236}">
                <a16:creationId xmlns:a16="http://schemas.microsoft.com/office/drawing/2014/main" id="{848C5297-87DF-2842-9EB2-CE0E483742AF}"/>
              </a:ext>
            </a:extLst>
          </p:cNvPr>
          <p:cNvPicPr>
            <a:picLocks noChangeAspect="1"/>
          </p:cNvPicPr>
          <p:nvPr/>
        </p:nvPicPr>
        <p:blipFill>
          <a:blip r:embed="rId4"/>
          <a:stretch>
            <a:fillRect/>
          </a:stretch>
        </p:blipFill>
        <p:spPr>
          <a:xfrm>
            <a:off x="8845479" y="2564997"/>
            <a:ext cx="2184400" cy="2184400"/>
          </a:xfrm>
          <a:prstGeom prst="rect">
            <a:avLst/>
          </a:prstGeom>
        </p:spPr>
      </p:pic>
      <p:pic>
        <p:nvPicPr>
          <p:cNvPr id="12" name="Picture 11">
            <a:extLst>
              <a:ext uri="{FF2B5EF4-FFF2-40B4-BE49-F238E27FC236}">
                <a16:creationId xmlns:a16="http://schemas.microsoft.com/office/drawing/2014/main" id="{4F7FE6AB-E9B6-9543-BC30-99A0C76E826A}"/>
              </a:ext>
            </a:extLst>
          </p:cNvPr>
          <p:cNvPicPr>
            <a:picLocks noChangeAspect="1"/>
          </p:cNvPicPr>
          <p:nvPr/>
        </p:nvPicPr>
        <p:blipFill>
          <a:blip r:embed="rId5"/>
          <a:stretch>
            <a:fillRect/>
          </a:stretch>
        </p:blipFill>
        <p:spPr>
          <a:xfrm>
            <a:off x="4169769" y="2571175"/>
            <a:ext cx="2184400" cy="2184400"/>
          </a:xfrm>
          <a:prstGeom prst="rect">
            <a:avLst/>
          </a:prstGeom>
        </p:spPr>
      </p:pic>
      <p:pic>
        <p:nvPicPr>
          <p:cNvPr id="16" name="Picture 15">
            <a:extLst>
              <a:ext uri="{FF2B5EF4-FFF2-40B4-BE49-F238E27FC236}">
                <a16:creationId xmlns:a16="http://schemas.microsoft.com/office/drawing/2014/main" id="{04CEC1B1-8171-C442-98E4-F753ED12850D}"/>
              </a:ext>
            </a:extLst>
          </p:cNvPr>
          <p:cNvPicPr>
            <a:picLocks noChangeAspect="1"/>
          </p:cNvPicPr>
          <p:nvPr/>
        </p:nvPicPr>
        <p:blipFill>
          <a:blip r:embed="rId6"/>
          <a:stretch>
            <a:fillRect/>
          </a:stretch>
        </p:blipFill>
        <p:spPr>
          <a:xfrm>
            <a:off x="6507624" y="2575734"/>
            <a:ext cx="2184400" cy="2184400"/>
          </a:xfrm>
          <a:prstGeom prst="rect">
            <a:avLst/>
          </a:prstGeom>
        </p:spPr>
      </p:pic>
    </p:spTree>
    <p:extLst>
      <p:ext uri="{BB962C8B-B14F-4D97-AF65-F5344CB8AC3E}">
        <p14:creationId xmlns:p14="http://schemas.microsoft.com/office/powerpoint/2010/main" val="3450982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74059-CEB5-534A-923E-0DED7505DEA8}"/>
              </a:ext>
            </a:extLst>
          </p:cNvPr>
          <p:cNvSpPr>
            <a:spLocks noGrp="1"/>
          </p:cNvSpPr>
          <p:nvPr>
            <p:ph type="title"/>
          </p:nvPr>
        </p:nvSpPr>
        <p:spPr/>
        <p:txBody>
          <a:bodyPr/>
          <a:lstStyle/>
          <a:p>
            <a:r>
              <a:rPr lang="en-US" dirty="0"/>
              <a:t>SLIDING WINDOW NOISE  (10 *width pixels are 0)</a:t>
            </a:r>
          </a:p>
        </p:txBody>
      </p:sp>
      <p:sp>
        <p:nvSpPr>
          <p:cNvPr id="3" name="Content Placeholder 2">
            <a:extLst>
              <a:ext uri="{FF2B5EF4-FFF2-40B4-BE49-F238E27FC236}">
                <a16:creationId xmlns:a16="http://schemas.microsoft.com/office/drawing/2014/main" id="{459BB10D-643E-9642-9665-42A87336B43D}"/>
              </a:ext>
            </a:extLst>
          </p:cNvPr>
          <p:cNvSpPr>
            <a:spLocks noGrp="1"/>
          </p:cNvSpPr>
          <p:nvPr>
            <p:ph idx="1"/>
          </p:nvPr>
        </p:nvSpPr>
        <p:spPr>
          <a:xfrm>
            <a:off x="288324" y="1828801"/>
            <a:ext cx="11615352" cy="4348162"/>
          </a:xfrm>
        </p:spPr>
        <p:txBody>
          <a:bodyPr/>
          <a:lstStyle/>
          <a:p>
            <a:pPr marL="0" indent="0">
              <a:buNone/>
            </a:pPr>
            <a:r>
              <a:rPr lang="en-US" dirty="0"/>
              <a:t>CIFAR10</a:t>
            </a:r>
          </a:p>
          <a:p>
            <a:pPr marL="0" indent="0">
              <a:buNone/>
            </a:pPr>
            <a:endParaRPr lang="en-US" dirty="0"/>
          </a:p>
        </p:txBody>
      </p:sp>
      <p:sp>
        <p:nvSpPr>
          <p:cNvPr id="6" name="TextBox 5">
            <a:extLst>
              <a:ext uri="{FF2B5EF4-FFF2-40B4-BE49-F238E27FC236}">
                <a16:creationId xmlns:a16="http://schemas.microsoft.com/office/drawing/2014/main" id="{2FDB804A-2F66-FF40-B11F-43C68CB3E637}"/>
              </a:ext>
            </a:extLst>
          </p:cNvPr>
          <p:cNvSpPr txBox="1"/>
          <p:nvPr/>
        </p:nvSpPr>
        <p:spPr>
          <a:xfrm>
            <a:off x="1272746" y="5585254"/>
            <a:ext cx="10153350" cy="369332"/>
          </a:xfrm>
          <a:prstGeom prst="rect">
            <a:avLst/>
          </a:prstGeom>
          <a:noFill/>
        </p:spPr>
        <p:txBody>
          <a:bodyPr wrap="square" rtlCol="0">
            <a:spAutoFit/>
          </a:bodyPr>
          <a:lstStyle/>
          <a:p>
            <a:r>
              <a:rPr lang="en-US" dirty="0"/>
              <a:t>MSELOSS    			Encoded 			Real		encoder diff </a:t>
            </a:r>
          </a:p>
        </p:txBody>
      </p:sp>
      <p:pic>
        <p:nvPicPr>
          <p:cNvPr id="13" name="Picture 12">
            <a:extLst>
              <a:ext uri="{FF2B5EF4-FFF2-40B4-BE49-F238E27FC236}">
                <a16:creationId xmlns:a16="http://schemas.microsoft.com/office/drawing/2014/main" id="{77583BD7-06DE-E041-A1DC-743D83477E1D}"/>
              </a:ext>
            </a:extLst>
          </p:cNvPr>
          <p:cNvPicPr>
            <a:picLocks noChangeAspect="1"/>
          </p:cNvPicPr>
          <p:nvPr/>
        </p:nvPicPr>
        <p:blipFill rotWithShape="1">
          <a:blip r:embed="rId2"/>
          <a:srcRect l="80006" t="-22119" r="-2" b="101231"/>
          <a:stretch/>
        </p:blipFill>
        <p:spPr>
          <a:xfrm>
            <a:off x="9985181" y="-3388241"/>
            <a:ext cx="2048798" cy="2140241"/>
          </a:xfrm>
          <a:prstGeom prst="rect">
            <a:avLst/>
          </a:prstGeom>
        </p:spPr>
      </p:pic>
      <p:pic>
        <p:nvPicPr>
          <p:cNvPr id="7" name="Picture 6">
            <a:extLst>
              <a:ext uri="{FF2B5EF4-FFF2-40B4-BE49-F238E27FC236}">
                <a16:creationId xmlns:a16="http://schemas.microsoft.com/office/drawing/2014/main" id="{B354F3BA-5514-7047-AE64-11AAEB837058}"/>
              </a:ext>
            </a:extLst>
          </p:cNvPr>
          <p:cNvPicPr>
            <a:picLocks noChangeAspect="1"/>
          </p:cNvPicPr>
          <p:nvPr/>
        </p:nvPicPr>
        <p:blipFill>
          <a:blip r:embed="rId3"/>
          <a:stretch>
            <a:fillRect/>
          </a:stretch>
        </p:blipFill>
        <p:spPr>
          <a:xfrm>
            <a:off x="399535" y="2272834"/>
            <a:ext cx="3824516" cy="2868387"/>
          </a:xfrm>
          <a:prstGeom prst="rect">
            <a:avLst/>
          </a:prstGeom>
        </p:spPr>
      </p:pic>
      <p:pic>
        <p:nvPicPr>
          <p:cNvPr id="10" name="Picture 9">
            <a:extLst>
              <a:ext uri="{FF2B5EF4-FFF2-40B4-BE49-F238E27FC236}">
                <a16:creationId xmlns:a16="http://schemas.microsoft.com/office/drawing/2014/main" id="{1CD57738-E29F-B04A-8C51-11166D3D962B}"/>
              </a:ext>
            </a:extLst>
          </p:cNvPr>
          <p:cNvPicPr>
            <a:picLocks noChangeAspect="1"/>
          </p:cNvPicPr>
          <p:nvPr/>
        </p:nvPicPr>
        <p:blipFill>
          <a:blip r:embed="rId4"/>
          <a:stretch>
            <a:fillRect/>
          </a:stretch>
        </p:blipFill>
        <p:spPr>
          <a:xfrm>
            <a:off x="9222655" y="2502927"/>
            <a:ext cx="2408200" cy="2408200"/>
          </a:xfrm>
          <a:prstGeom prst="rect">
            <a:avLst/>
          </a:prstGeom>
        </p:spPr>
      </p:pic>
      <p:pic>
        <p:nvPicPr>
          <p:cNvPr id="14" name="Picture 13">
            <a:extLst>
              <a:ext uri="{FF2B5EF4-FFF2-40B4-BE49-F238E27FC236}">
                <a16:creationId xmlns:a16="http://schemas.microsoft.com/office/drawing/2014/main" id="{2702D6F5-F2A9-934F-8631-A7D4AA598E63}"/>
              </a:ext>
            </a:extLst>
          </p:cNvPr>
          <p:cNvPicPr>
            <a:picLocks noChangeAspect="1"/>
          </p:cNvPicPr>
          <p:nvPr/>
        </p:nvPicPr>
        <p:blipFill>
          <a:blip r:embed="rId5"/>
          <a:stretch>
            <a:fillRect/>
          </a:stretch>
        </p:blipFill>
        <p:spPr>
          <a:xfrm>
            <a:off x="4088701" y="2534820"/>
            <a:ext cx="2408200" cy="2408200"/>
          </a:xfrm>
          <a:prstGeom prst="rect">
            <a:avLst/>
          </a:prstGeom>
        </p:spPr>
      </p:pic>
      <p:pic>
        <p:nvPicPr>
          <p:cNvPr id="17" name="Picture 16">
            <a:extLst>
              <a:ext uri="{FF2B5EF4-FFF2-40B4-BE49-F238E27FC236}">
                <a16:creationId xmlns:a16="http://schemas.microsoft.com/office/drawing/2014/main" id="{812632BF-40FF-9946-AF6E-218472C1540C}"/>
              </a:ext>
            </a:extLst>
          </p:cNvPr>
          <p:cNvPicPr>
            <a:picLocks noChangeAspect="1"/>
          </p:cNvPicPr>
          <p:nvPr/>
        </p:nvPicPr>
        <p:blipFill>
          <a:blip r:embed="rId6"/>
          <a:stretch>
            <a:fillRect/>
          </a:stretch>
        </p:blipFill>
        <p:spPr>
          <a:xfrm>
            <a:off x="6655678" y="2534820"/>
            <a:ext cx="2408200" cy="2408200"/>
          </a:xfrm>
          <a:prstGeom prst="rect">
            <a:avLst/>
          </a:prstGeom>
        </p:spPr>
      </p:pic>
    </p:spTree>
    <p:extLst>
      <p:ext uri="{BB962C8B-B14F-4D97-AF65-F5344CB8AC3E}">
        <p14:creationId xmlns:p14="http://schemas.microsoft.com/office/powerpoint/2010/main" val="2049047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74059-CEB5-534A-923E-0DED7505DEA8}"/>
              </a:ext>
            </a:extLst>
          </p:cNvPr>
          <p:cNvSpPr>
            <a:spLocks noGrp="1"/>
          </p:cNvSpPr>
          <p:nvPr>
            <p:ph type="title"/>
          </p:nvPr>
        </p:nvSpPr>
        <p:spPr/>
        <p:txBody>
          <a:bodyPr/>
          <a:lstStyle/>
          <a:p>
            <a:r>
              <a:rPr lang="en-US" dirty="0"/>
              <a:t>SLIDING WINDOW NOISE  (10 *width pixels are 0)</a:t>
            </a:r>
          </a:p>
        </p:txBody>
      </p:sp>
      <p:sp>
        <p:nvSpPr>
          <p:cNvPr id="3" name="Content Placeholder 2">
            <a:extLst>
              <a:ext uri="{FF2B5EF4-FFF2-40B4-BE49-F238E27FC236}">
                <a16:creationId xmlns:a16="http://schemas.microsoft.com/office/drawing/2014/main" id="{459BB10D-643E-9642-9665-42A87336B43D}"/>
              </a:ext>
            </a:extLst>
          </p:cNvPr>
          <p:cNvSpPr>
            <a:spLocks noGrp="1"/>
          </p:cNvSpPr>
          <p:nvPr>
            <p:ph idx="1"/>
          </p:nvPr>
        </p:nvSpPr>
        <p:spPr>
          <a:xfrm>
            <a:off x="288324" y="1828801"/>
            <a:ext cx="11615352" cy="4348162"/>
          </a:xfrm>
        </p:spPr>
        <p:txBody>
          <a:bodyPr/>
          <a:lstStyle/>
          <a:p>
            <a:pPr marL="0" indent="0">
              <a:buNone/>
            </a:pPr>
            <a:r>
              <a:rPr lang="en-US" dirty="0"/>
              <a:t>CELEBA</a:t>
            </a:r>
          </a:p>
          <a:p>
            <a:pPr marL="0" indent="0">
              <a:buNone/>
            </a:pPr>
            <a:endParaRPr lang="en-US" dirty="0"/>
          </a:p>
        </p:txBody>
      </p:sp>
      <p:sp>
        <p:nvSpPr>
          <p:cNvPr id="6" name="TextBox 5">
            <a:extLst>
              <a:ext uri="{FF2B5EF4-FFF2-40B4-BE49-F238E27FC236}">
                <a16:creationId xmlns:a16="http://schemas.microsoft.com/office/drawing/2014/main" id="{2FDB804A-2F66-FF40-B11F-43C68CB3E637}"/>
              </a:ext>
            </a:extLst>
          </p:cNvPr>
          <p:cNvSpPr txBox="1"/>
          <p:nvPr/>
        </p:nvSpPr>
        <p:spPr>
          <a:xfrm>
            <a:off x="1272746" y="5585254"/>
            <a:ext cx="10153350" cy="369332"/>
          </a:xfrm>
          <a:prstGeom prst="rect">
            <a:avLst/>
          </a:prstGeom>
          <a:noFill/>
        </p:spPr>
        <p:txBody>
          <a:bodyPr wrap="square" rtlCol="0">
            <a:spAutoFit/>
          </a:bodyPr>
          <a:lstStyle/>
          <a:p>
            <a:r>
              <a:rPr lang="en-US" dirty="0"/>
              <a:t>MSELOSS    			Encoded 			Real		encoder diff </a:t>
            </a:r>
          </a:p>
        </p:txBody>
      </p:sp>
      <p:pic>
        <p:nvPicPr>
          <p:cNvPr id="13" name="Picture 12">
            <a:extLst>
              <a:ext uri="{FF2B5EF4-FFF2-40B4-BE49-F238E27FC236}">
                <a16:creationId xmlns:a16="http://schemas.microsoft.com/office/drawing/2014/main" id="{77583BD7-06DE-E041-A1DC-743D83477E1D}"/>
              </a:ext>
            </a:extLst>
          </p:cNvPr>
          <p:cNvPicPr>
            <a:picLocks noChangeAspect="1"/>
          </p:cNvPicPr>
          <p:nvPr/>
        </p:nvPicPr>
        <p:blipFill rotWithShape="1">
          <a:blip r:embed="rId2"/>
          <a:srcRect l="80006" t="-22119" r="-2" b="101231"/>
          <a:stretch/>
        </p:blipFill>
        <p:spPr>
          <a:xfrm>
            <a:off x="9985181" y="-3388241"/>
            <a:ext cx="2048798" cy="2140241"/>
          </a:xfrm>
          <a:prstGeom prst="rect">
            <a:avLst/>
          </a:prstGeom>
        </p:spPr>
      </p:pic>
      <p:pic>
        <p:nvPicPr>
          <p:cNvPr id="5" name="Picture 4">
            <a:extLst>
              <a:ext uri="{FF2B5EF4-FFF2-40B4-BE49-F238E27FC236}">
                <a16:creationId xmlns:a16="http://schemas.microsoft.com/office/drawing/2014/main" id="{F1679A91-9278-8C43-ABBD-C7F3197B19F0}"/>
              </a:ext>
            </a:extLst>
          </p:cNvPr>
          <p:cNvPicPr>
            <a:picLocks noChangeAspect="1"/>
          </p:cNvPicPr>
          <p:nvPr/>
        </p:nvPicPr>
        <p:blipFill>
          <a:blip r:embed="rId3"/>
          <a:stretch>
            <a:fillRect/>
          </a:stretch>
        </p:blipFill>
        <p:spPr>
          <a:xfrm>
            <a:off x="387178" y="2272834"/>
            <a:ext cx="3824516" cy="2868387"/>
          </a:xfrm>
          <a:prstGeom prst="rect">
            <a:avLst/>
          </a:prstGeom>
        </p:spPr>
      </p:pic>
      <p:pic>
        <p:nvPicPr>
          <p:cNvPr id="9" name="Picture 8">
            <a:extLst>
              <a:ext uri="{FF2B5EF4-FFF2-40B4-BE49-F238E27FC236}">
                <a16:creationId xmlns:a16="http://schemas.microsoft.com/office/drawing/2014/main" id="{7B888284-A589-8D4F-B33D-B432C952C988}"/>
              </a:ext>
            </a:extLst>
          </p:cNvPr>
          <p:cNvPicPr>
            <a:picLocks noChangeAspect="1"/>
          </p:cNvPicPr>
          <p:nvPr/>
        </p:nvPicPr>
        <p:blipFill>
          <a:blip r:embed="rId4"/>
          <a:stretch>
            <a:fillRect/>
          </a:stretch>
        </p:blipFill>
        <p:spPr>
          <a:xfrm>
            <a:off x="9061266" y="2782689"/>
            <a:ext cx="2167243" cy="2167243"/>
          </a:xfrm>
          <a:prstGeom prst="rect">
            <a:avLst/>
          </a:prstGeom>
        </p:spPr>
      </p:pic>
      <p:pic>
        <p:nvPicPr>
          <p:cNvPr id="12" name="Picture 11">
            <a:extLst>
              <a:ext uri="{FF2B5EF4-FFF2-40B4-BE49-F238E27FC236}">
                <a16:creationId xmlns:a16="http://schemas.microsoft.com/office/drawing/2014/main" id="{845491BE-38F4-704F-84CA-24FB5AB47F1E}"/>
              </a:ext>
            </a:extLst>
          </p:cNvPr>
          <p:cNvPicPr>
            <a:picLocks noChangeAspect="1"/>
          </p:cNvPicPr>
          <p:nvPr/>
        </p:nvPicPr>
        <p:blipFill>
          <a:blip r:embed="rId5"/>
          <a:stretch>
            <a:fillRect/>
          </a:stretch>
        </p:blipFill>
        <p:spPr>
          <a:xfrm>
            <a:off x="6702383" y="2782691"/>
            <a:ext cx="2167243" cy="2167243"/>
          </a:xfrm>
          <a:prstGeom prst="rect">
            <a:avLst/>
          </a:prstGeom>
        </p:spPr>
      </p:pic>
      <p:pic>
        <p:nvPicPr>
          <p:cNvPr id="16" name="Picture 15">
            <a:extLst>
              <a:ext uri="{FF2B5EF4-FFF2-40B4-BE49-F238E27FC236}">
                <a16:creationId xmlns:a16="http://schemas.microsoft.com/office/drawing/2014/main" id="{2A36ED93-A8BE-584D-A5E0-94BB5786CE97}"/>
              </a:ext>
            </a:extLst>
          </p:cNvPr>
          <p:cNvPicPr>
            <a:picLocks noChangeAspect="1"/>
          </p:cNvPicPr>
          <p:nvPr/>
        </p:nvPicPr>
        <p:blipFill>
          <a:blip r:embed="rId6"/>
          <a:stretch>
            <a:fillRect/>
          </a:stretch>
        </p:blipFill>
        <p:spPr>
          <a:xfrm>
            <a:off x="4343500" y="2782690"/>
            <a:ext cx="2167243" cy="2167243"/>
          </a:xfrm>
          <a:prstGeom prst="rect">
            <a:avLst/>
          </a:prstGeom>
        </p:spPr>
      </p:pic>
    </p:spTree>
    <p:extLst>
      <p:ext uri="{BB962C8B-B14F-4D97-AF65-F5344CB8AC3E}">
        <p14:creationId xmlns:p14="http://schemas.microsoft.com/office/powerpoint/2010/main" val="554539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74059-CEB5-534A-923E-0DED7505DEA8}"/>
              </a:ext>
            </a:extLst>
          </p:cNvPr>
          <p:cNvSpPr>
            <a:spLocks noGrp="1"/>
          </p:cNvSpPr>
          <p:nvPr>
            <p:ph type="title"/>
          </p:nvPr>
        </p:nvSpPr>
        <p:spPr/>
        <p:txBody>
          <a:bodyPr/>
          <a:lstStyle/>
          <a:p>
            <a:r>
              <a:rPr lang="en-US" dirty="0"/>
              <a:t>NO PRIOR on NOISE (benchmark encoding) </a:t>
            </a:r>
          </a:p>
        </p:txBody>
      </p:sp>
      <p:sp>
        <p:nvSpPr>
          <p:cNvPr id="3" name="Content Placeholder 2">
            <a:extLst>
              <a:ext uri="{FF2B5EF4-FFF2-40B4-BE49-F238E27FC236}">
                <a16:creationId xmlns:a16="http://schemas.microsoft.com/office/drawing/2014/main" id="{459BB10D-643E-9642-9665-42A87336B43D}"/>
              </a:ext>
            </a:extLst>
          </p:cNvPr>
          <p:cNvSpPr>
            <a:spLocks noGrp="1"/>
          </p:cNvSpPr>
          <p:nvPr>
            <p:ph idx="1"/>
          </p:nvPr>
        </p:nvSpPr>
        <p:spPr>
          <a:xfrm>
            <a:off x="838200" y="1825625"/>
            <a:ext cx="10913076" cy="4351338"/>
          </a:xfrm>
        </p:spPr>
        <p:txBody>
          <a:bodyPr/>
          <a:lstStyle/>
          <a:p>
            <a:pPr marL="0" indent="0">
              <a:buNone/>
            </a:pPr>
            <a:r>
              <a:rPr lang="en-US" dirty="0"/>
              <a:t>MNIST</a:t>
            </a:r>
          </a:p>
          <a:p>
            <a:pPr marL="0" indent="0">
              <a:buNone/>
            </a:pPr>
            <a:endParaRPr lang="en-US" dirty="0"/>
          </a:p>
        </p:txBody>
      </p:sp>
      <p:pic>
        <p:nvPicPr>
          <p:cNvPr id="5" name="Picture 4">
            <a:extLst>
              <a:ext uri="{FF2B5EF4-FFF2-40B4-BE49-F238E27FC236}">
                <a16:creationId xmlns:a16="http://schemas.microsoft.com/office/drawing/2014/main" id="{D70BFDC8-4376-004C-8AC2-24093A60E16A}"/>
              </a:ext>
            </a:extLst>
          </p:cNvPr>
          <p:cNvPicPr>
            <a:picLocks noChangeAspect="1"/>
          </p:cNvPicPr>
          <p:nvPr/>
        </p:nvPicPr>
        <p:blipFill>
          <a:blip r:embed="rId2"/>
          <a:stretch>
            <a:fillRect/>
          </a:stretch>
        </p:blipFill>
        <p:spPr>
          <a:xfrm>
            <a:off x="838200" y="2570999"/>
            <a:ext cx="3814119" cy="2860589"/>
          </a:xfrm>
          <a:prstGeom prst="rect">
            <a:avLst/>
          </a:prstGeom>
        </p:spPr>
      </p:pic>
      <p:sp>
        <p:nvSpPr>
          <p:cNvPr id="6" name="TextBox 5">
            <a:extLst>
              <a:ext uri="{FF2B5EF4-FFF2-40B4-BE49-F238E27FC236}">
                <a16:creationId xmlns:a16="http://schemas.microsoft.com/office/drawing/2014/main" id="{2FDB804A-2F66-FF40-B11F-43C68CB3E637}"/>
              </a:ext>
            </a:extLst>
          </p:cNvPr>
          <p:cNvSpPr txBox="1"/>
          <p:nvPr/>
        </p:nvSpPr>
        <p:spPr>
          <a:xfrm>
            <a:off x="1272746" y="5585254"/>
            <a:ext cx="10153350" cy="369332"/>
          </a:xfrm>
          <a:prstGeom prst="rect">
            <a:avLst/>
          </a:prstGeom>
          <a:noFill/>
        </p:spPr>
        <p:txBody>
          <a:bodyPr wrap="square" rtlCol="0">
            <a:spAutoFit/>
          </a:bodyPr>
          <a:lstStyle/>
          <a:p>
            <a:r>
              <a:rPr lang="en-US" dirty="0"/>
              <a:t>No change in encoding		Encoded 			Real		encoder diff </a:t>
            </a:r>
          </a:p>
        </p:txBody>
      </p:sp>
      <p:pic>
        <p:nvPicPr>
          <p:cNvPr id="8" name="Picture 7">
            <a:extLst>
              <a:ext uri="{FF2B5EF4-FFF2-40B4-BE49-F238E27FC236}">
                <a16:creationId xmlns:a16="http://schemas.microsoft.com/office/drawing/2014/main" id="{4A11528B-28AF-B24C-87D2-DB87EC2B87AD}"/>
              </a:ext>
            </a:extLst>
          </p:cNvPr>
          <p:cNvPicPr>
            <a:picLocks noChangeAspect="1"/>
          </p:cNvPicPr>
          <p:nvPr/>
        </p:nvPicPr>
        <p:blipFill>
          <a:blip r:embed="rId3"/>
          <a:stretch>
            <a:fillRect/>
          </a:stretch>
        </p:blipFill>
        <p:spPr>
          <a:xfrm>
            <a:off x="4486354" y="2894124"/>
            <a:ext cx="2199369" cy="2199369"/>
          </a:xfrm>
          <a:prstGeom prst="rect">
            <a:avLst/>
          </a:prstGeom>
        </p:spPr>
      </p:pic>
      <p:pic>
        <p:nvPicPr>
          <p:cNvPr id="10" name="Picture 9">
            <a:extLst>
              <a:ext uri="{FF2B5EF4-FFF2-40B4-BE49-F238E27FC236}">
                <a16:creationId xmlns:a16="http://schemas.microsoft.com/office/drawing/2014/main" id="{9DE1A34A-DAF0-3841-82FC-4EF88A1418B1}"/>
              </a:ext>
            </a:extLst>
          </p:cNvPr>
          <p:cNvPicPr>
            <a:picLocks noChangeAspect="1"/>
          </p:cNvPicPr>
          <p:nvPr/>
        </p:nvPicPr>
        <p:blipFill>
          <a:blip r:embed="rId4"/>
          <a:stretch>
            <a:fillRect/>
          </a:stretch>
        </p:blipFill>
        <p:spPr>
          <a:xfrm>
            <a:off x="6910859" y="2909093"/>
            <a:ext cx="2184400" cy="2184400"/>
          </a:xfrm>
          <a:prstGeom prst="rect">
            <a:avLst/>
          </a:prstGeom>
        </p:spPr>
      </p:pic>
      <p:pic>
        <p:nvPicPr>
          <p:cNvPr id="12" name="Picture 11">
            <a:extLst>
              <a:ext uri="{FF2B5EF4-FFF2-40B4-BE49-F238E27FC236}">
                <a16:creationId xmlns:a16="http://schemas.microsoft.com/office/drawing/2014/main" id="{B1BA10AF-BB5F-554C-AFE2-004F410EBB61}"/>
              </a:ext>
            </a:extLst>
          </p:cNvPr>
          <p:cNvPicPr>
            <a:picLocks noChangeAspect="1"/>
          </p:cNvPicPr>
          <p:nvPr/>
        </p:nvPicPr>
        <p:blipFill>
          <a:blip r:embed="rId5"/>
          <a:stretch>
            <a:fillRect/>
          </a:stretch>
        </p:blipFill>
        <p:spPr>
          <a:xfrm>
            <a:off x="9241696" y="2909093"/>
            <a:ext cx="2184400" cy="2184400"/>
          </a:xfrm>
          <a:prstGeom prst="rect">
            <a:avLst/>
          </a:prstGeom>
        </p:spPr>
      </p:pic>
      <p:pic>
        <p:nvPicPr>
          <p:cNvPr id="13" name="Picture 12">
            <a:extLst>
              <a:ext uri="{FF2B5EF4-FFF2-40B4-BE49-F238E27FC236}">
                <a16:creationId xmlns:a16="http://schemas.microsoft.com/office/drawing/2014/main" id="{77583BD7-06DE-E041-A1DC-743D83477E1D}"/>
              </a:ext>
            </a:extLst>
          </p:cNvPr>
          <p:cNvPicPr>
            <a:picLocks noChangeAspect="1"/>
          </p:cNvPicPr>
          <p:nvPr/>
        </p:nvPicPr>
        <p:blipFill rotWithShape="1">
          <a:blip r:embed="rId3"/>
          <a:srcRect l="80006" t="-22119" r="-2" b="101231"/>
          <a:stretch/>
        </p:blipFill>
        <p:spPr>
          <a:xfrm>
            <a:off x="9985181" y="-3388241"/>
            <a:ext cx="2048798" cy="2140241"/>
          </a:xfrm>
          <a:prstGeom prst="rect">
            <a:avLst/>
          </a:prstGeom>
        </p:spPr>
      </p:pic>
    </p:spTree>
    <p:extLst>
      <p:ext uri="{BB962C8B-B14F-4D97-AF65-F5344CB8AC3E}">
        <p14:creationId xmlns:p14="http://schemas.microsoft.com/office/powerpoint/2010/main" val="2853031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75019-E76A-314F-B9EC-CC73BB0CD4EC}"/>
              </a:ext>
            </a:extLst>
          </p:cNvPr>
          <p:cNvSpPr>
            <a:spLocks noGrp="1"/>
          </p:cNvSpPr>
          <p:nvPr>
            <p:ph type="title"/>
          </p:nvPr>
        </p:nvSpPr>
        <p:spPr/>
        <p:txBody>
          <a:bodyPr/>
          <a:lstStyle/>
          <a:p>
            <a:r>
              <a:rPr lang="en-US" dirty="0"/>
              <a:t>NO PRIOR on NOISE (benchmark encoding) </a:t>
            </a:r>
          </a:p>
        </p:txBody>
      </p:sp>
      <p:sp>
        <p:nvSpPr>
          <p:cNvPr id="3" name="Content Placeholder 2">
            <a:extLst>
              <a:ext uri="{FF2B5EF4-FFF2-40B4-BE49-F238E27FC236}">
                <a16:creationId xmlns:a16="http://schemas.microsoft.com/office/drawing/2014/main" id="{6848922C-2365-E94C-AD5C-B6A154240529}"/>
              </a:ext>
            </a:extLst>
          </p:cNvPr>
          <p:cNvSpPr>
            <a:spLocks noGrp="1"/>
          </p:cNvSpPr>
          <p:nvPr>
            <p:ph idx="1"/>
          </p:nvPr>
        </p:nvSpPr>
        <p:spPr>
          <a:xfrm>
            <a:off x="529281" y="1853513"/>
            <a:ext cx="10515600" cy="4495136"/>
          </a:xfrm>
        </p:spPr>
        <p:txBody>
          <a:bodyPr/>
          <a:lstStyle/>
          <a:p>
            <a:pPr marL="0" indent="0">
              <a:buNone/>
            </a:pPr>
            <a:r>
              <a:rPr lang="en-US" dirty="0"/>
              <a:t>CIFAR10</a:t>
            </a:r>
          </a:p>
          <a:p>
            <a:pPr marL="0" indent="0">
              <a:buNone/>
            </a:pPr>
            <a:endParaRPr lang="en-US" dirty="0"/>
          </a:p>
        </p:txBody>
      </p:sp>
      <p:pic>
        <p:nvPicPr>
          <p:cNvPr id="5" name="Picture 4">
            <a:extLst>
              <a:ext uri="{FF2B5EF4-FFF2-40B4-BE49-F238E27FC236}">
                <a16:creationId xmlns:a16="http://schemas.microsoft.com/office/drawing/2014/main" id="{BD655930-905B-504E-99BB-FB154DAEA2B5}"/>
              </a:ext>
            </a:extLst>
          </p:cNvPr>
          <p:cNvPicPr>
            <a:picLocks noChangeAspect="1"/>
          </p:cNvPicPr>
          <p:nvPr/>
        </p:nvPicPr>
        <p:blipFill>
          <a:blip r:embed="rId2"/>
          <a:stretch>
            <a:fillRect/>
          </a:stretch>
        </p:blipFill>
        <p:spPr>
          <a:xfrm>
            <a:off x="621957" y="2279822"/>
            <a:ext cx="3657600" cy="2743200"/>
          </a:xfrm>
          <a:prstGeom prst="rect">
            <a:avLst/>
          </a:prstGeom>
        </p:spPr>
      </p:pic>
      <p:pic>
        <p:nvPicPr>
          <p:cNvPr id="8" name="Picture 7">
            <a:extLst>
              <a:ext uri="{FF2B5EF4-FFF2-40B4-BE49-F238E27FC236}">
                <a16:creationId xmlns:a16="http://schemas.microsoft.com/office/drawing/2014/main" id="{92FF2EAF-2A15-4E45-BCC5-477161AED5D3}"/>
              </a:ext>
            </a:extLst>
          </p:cNvPr>
          <p:cNvPicPr>
            <a:picLocks noChangeAspect="1"/>
          </p:cNvPicPr>
          <p:nvPr/>
        </p:nvPicPr>
        <p:blipFill>
          <a:blip r:embed="rId3"/>
          <a:stretch>
            <a:fillRect/>
          </a:stretch>
        </p:blipFill>
        <p:spPr>
          <a:xfrm>
            <a:off x="8636681" y="2703897"/>
            <a:ext cx="2022050" cy="2022050"/>
          </a:xfrm>
          <a:prstGeom prst="rect">
            <a:avLst/>
          </a:prstGeom>
        </p:spPr>
      </p:pic>
      <p:pic>
        <p:nvPicPr>
          <p:cNvPr id="10" name="Picture 9">
            <a:extLst>
              <a:ext uri="{FF2B5EF4-FFF2-40B4-BE49-F238E27FC236}">
                <a16:creationId xmlns:a16="http://schemas.microsoft.com/office/drawing/2014/main" id="{3BD0A9A1-CE1D-1342-A8DE-AE67DB194975}"/>
              </a:ext>
            </a:extLst>
          </p:cNvPr>
          <p:cNvPicPr>
            <a:picLocks noChangeAspect="1"/>
          </p:cNvPicPr>
          <p:nvPr/>
        </p:nvPicPr>
        <p:blipFill>
          <a:blip r:embed="rId4"/>
          <a:stretch>
            <a:fillRect/>
          </a:stretch>
        </p:blipFill>
        <p:spPr>
          <a:xfrm>
            <a:off x="6366486" y="2703897"/>
            <a:ext cx="2022050" cy="2022050"/>
          </a:xfrm>
          <a:prstGeom prst="rect">
            <a:avLst/>
          </a:prstGeom>
        </p:spPr>
      </p:pic>
      <p:pic>
        <p:nvPicPr>
          <p:cNvPr id="12" name="Picture 11">
            <a:extLst>
              <a:ext uri="{FF2B5EF4-FFF2-40B4-BE49-F238E27FC236}">
                <a16:creationId xmlns:a16="http://schemas.microsoft.com/office/drawing/2014/main" id="{713E4428-0D32-FE49-B9E1-B1DA7A8474BD}"/>
              </a:ext>
            </a:extLst>
          </p:cNvPr>
          <p:cNvPicPr>
            <a:picLocks noChangeAspect="1"/>
          </p:cNvPicPr>
          <p:nvPr/>
        </p:nvPicPr>
        <p:blipFill>
          <a:blip r:embed="rId5"/>
          <a:stretch>
            <a:fillRect/>
          </a:stretch>
        </p:blipFill>
        <p:spPr>
          <a:xfrm>
            <a:off x="4073951" y="2703898"/>
            <a:ext cx="2022049" cy="2022049"/>
          </a:xfrm>
          <a:prstGeom prst="rect">
            <a:avLst/>
          </a:prstGeom>
        </p:spPr>
      </p:pic>
      <p:sp>
        <p:nvSpPr>
          <p:cNvPr id="14" name="TextBox 13">
            <a:extLst>
              <a:ext uri="{FF2B5EF4-FFF2-40B4-BE49-F238E27FC236}">
                <a16:creationId xmlns:a16="http://schemas.microsoft.com/office/drawing/2014/main" id="{13D8F06B-2F82-5A46-9A4D-BF927180A88A}"/>
              </a:ext>
            </a:extLst>
          </p:cNvPr>
          <p:cNvSpPr txBox="1"/>
          <p:nvPr/>
        </p:nvSpPr>
        <p:spPr>
          <a:xfrm>
            <a:off x="1114168" y="5352632"/>
            <a:ext cx="9897761" cy="369332"/>
          </a:xfrm>
          <a:prstGeom prst="rect">
            <a:avLst/>
          </a:prstGeom>
          <a:noFill/>
        </p:spPr>
        <p:txBody>
          <a:bodyPr wrap="square" rtlCol="0">
            <a:spAutoFit/>
          </a:bodyPr>
          <a:lstStyle/>
          <a:p>
            <a:r>
              <a:rPr lang="en-US" dirty="0" err="1"/>
              <a:t>Mseloss</a:t>
            </a:r>
            <a:r>
              <a:rPr lang="en-US" dirty="0"/>
              <a:t>				encoded		       real		          encoder diff</a:t>
            </a:r>
          </a:p>
        </p:txBody>
      </p:sp>
    </p:spTree>
    <p:extLst>
      <p:ext uri="{BB962C8B-B14F-4D97-AF65-F5344CB8AC3E}">
        <p14:creationId xmlns:p14="http://schemas.microsoft.com/office/powerpoint/2010/main" val="2715616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538CC-0E69-CC43-82CE-A53687B423A2}"/>
              </a:ext>
            </a:extLst>
          </p:cNvPr>
          <p:cNvSpPr>
            <a:spLocks noGrp="1"/>
          </p:cNvSpPr>
          <p:nvPr>
            <p:ph type="title"/>
          </p:nvPr>
        </p:nvSpPr>
        <p:spPr/>
        <p:txBody>
          <a:bodyPr/>
          <a:lstStyle/>
          <a:p>
            <a:r>
              <a:rPr lang="en-US" dirty="0"/>
              <a:t>NO PRIOR on NOISE (benchmark encoding) </a:t>
            </a:r>
          </a:p>
        </p:txBody>
      </p:sp>
      <p:sp>
        <p:nvSpPr>
          <p:cNvPr id="3" name="Content Placeholder 2">
            <a:extLst>
              <a:ext uri="{FF2B5EF4-FFF2-40B4-BE49-F238E27FC236}">
                <a16:creationId xmlns:a16="http://schemas.microsoft.com/office/drawing/2014/main" id="{8F795336-B30A-5048-9569-6A9A91732F14}"/>
              </a:ext>
            </a:extLst>
          </p:cNvPr>
          <p:cNvSpPr>
            <a:spLocks noGrp="1"/>
          </p:cNvSpPr>
          <p:nvPr>
            <p:ph idx="1"/>
          </p:nvPr>
        </p:nvSpPr>
        <p:spPr>
          <a:xfrm>
            <a:off x="444843" y="1841157"/>
            <a:ext cx="11294076" cy="4335806"/>
          </a:xfrm>
        </p:spPr>
        <p:txBody>
          <a:bodyPr/>
          <a:lstStyle/>
          <a:p>
            <a:pPr marL="0" indent="0">
              <a:buNone/>
            </a:pPr>
            <a:r>
              <a:rPr lang="en-US" dirty="0"/>
              <a:t>CELEBA</a:t>
            </a:r>
          </a:p>
          <a:p>
            <a:pPr marL="0" indent="0">
              <a:buNone/>
            </a:pPr>
            <a:endParaRPr lang="en-US" dirty="0"/>
          </a:p>
        </p:txBody>
      </p:sp>
      <p:pic>
        <p:nvPicPr>
          <p:cNvPr id="5" name="Picture 4">
            <a:extLst>
              <a:ext uri="{FF2B5EF4-FFF2-40B4-BE49-F238E27FC236}">
                <a16:creationId xmlns:a16="http://schemas.microsoft.com/office/drawing/2014/main" id="{52049CD3-B177-BA43-9E83-D9BF223DCA4C}"/>
              </a:ext>
            </a:extLst>
          </p:cNvPr>
          <p:cNvPicPr>
            <a:picLocks noChangeAspect="1"/>
          </p:cNvPicPr>
          <p:nvPr/>
        </p:nvPicPr>
        <p:blipFill>
          <a:blip r:embed="rId2"/>
          <a:stretch>
            <a:fillRect/>
          </a:stretch>
        </p:blipFill>
        <p:spPr>
          <a:xfrm>
            <a:off x="634315" y="2218831"/>
            <a:ext cx="4160108" cy="3120081"/>
          </a:xfrm>
          <a:prstGeom prst="rect">
            <a:avLst/>
          </a:prstGeom>
        </p:spPr>
      </p:pic>
      <p:pic>
        <p:nvPicPr>
          <p:cNvPr id="7" name="Picture 6">
            <a:extLst>
              <a:ext uri="{FF2B5EF4-FFF2-40B4-BE49-F238E27FC236}">
                <a16:creationId xmlns:a16="http://schemas.microsoft.com/office/drawing/2014/main" id="{66D7A31C-C5AD-7D49-AF1E-DCB330E5BD59}"/>
              </a:ext>
            </a:extLst>
          </p:cNvPr>
          <p:cNvPicPr>
            <a:picLocks noChangeAspect="1"/>
          </p:cNvPicPr>
          <p:nvPr/>
        </p:nvPicPr>
        <p:blipFill>
          <a:blip r:embed="rId3"/>
          <a:stretch>
            <a:fillRect/>
          </a:stretch>
        </p:blipFill>
        <p:spPr>
          <a:xfrm>
            <a:off x="9385304" y="2571582"/>
            <a:ext cx="2187141" cy="2187141"/>
          </a:xfrm>
          <a:prstGeom prst="rect">
            <a:avLst/>
          </a:prstGeom>
        </p:spPr>
      </p:pic>
      <p:pic>
        <p:nvPicPr>
          <p:cNvPr id="9" name="Picture 8">
            <a:extLst>
              <a:ext uri="{FF2B5EF4-FFF2-40B4-BE49-F238E27FC236}">
                <a16:creationId xmlns:a16="http://schemas.microsoft.com/office/drawing/2014/main" id="{2CCEAF2E-D0FB-FA4E-9B05-7C5A518677D5}"/>
              </a:ext>
            </a:extLst>
          </p:cNvPr>
          <p:cNvPicPr>
            <a:picLocks noChangeAspect="1"/>
          </p:cNvPicPr>
          <p:nvPr/>
        </p:nvPicPr>
        <p:blipFill>
          <a:blip r:embed="rId4"/>
          <a:stretch>
            <a:fillRect/>
          </a:stretch>
        </p:blipFill>
        <p:spPr>
          <a:xfrm>
            <a:off x="4718398" y="2559270"/>
            <a:ext cx="2187141" cy="2187141"/>
          </a:xfrm>
          <a:prstGeom prst="rect">
            <a:avLst/>
          </a:prstGeom>
        </p:spPr>
      </p:pic>
      <p:pic>
        <p:nvPicPr>
          <p:cNvPr id="11" name="Picture 10">
            <a:extLst>
              <a:ext uri="{FF2B5EF4-FFF2-40B4-BE49-F238E27FC236}">
                <a16:creationId xmlns:a16="http://schemas.microsoft.com/office/drawing/2014/main" id="{CD32C7E6-52AE-5F45-804E-36E2C9D2B3D6}"/>
              </a:ext>
            </a:extLst>
          </p:cNvPr>
          <p:cNvPicPr>
            <a:picLocks noChangeAspect="1"/>
          </p:cNvPicPr>
          <p:nvPr/>
        </p:nvPicPr>
        <p:blipFill>
          <a:blip r:embed="rId5"/>
          <a:stretch>
            <a:fillRect/>
          </a:stretch>
        </p:blipFill>
        <p:spPr>
          <a:xfrm>
            <a:off x="7051851" y="2581642"/>
            <a:ext cx="2187141" cy="2187141"/>
          </a:xfrm>
          <a:prstGeom prst="rect">
            <a:avLst/>
          </a:prstGeom>
        </p:spPr>
      </p:pic>
      <p:sp>
        <p:nvSpPr>
          <p:cNvPr id="12" name="TextBox 11">
            <a:extLst>
              <a:ext uri="{FF2B5EF4-FFF2-40B4-BE49-F238E27FC236}">
                <a16:creationId xmlns:a16="http://schemas.microsoft.com/office/drawing/2014/main" id="{82D9C96E-B18E-D54E-A1BF-8127788E8102}"/>
              </a:ext>
            </a:extLst>
          </p:cNvPr>
          <p:cNvSpPr txBox="1"/>
          <p:nvPr/>
        </p:nvSpPr>
        <p:spPr>
          <a:xfrm>
            <a:off x="1112108" y="5795319"/>
            <a:ext cx="10342606" cy="369332"/>
          </a:xfrm>
          <a:prstGeom prst="rect">
            <a:avLst/>
          </a:prstGeom>
          <a:noFill/>
        </p:spPr>
        <p:txBody>
          <a:bodyPr wrap="square" rtlCol="0">
            <a:spAutoFit/>
          </a:bodyPr>
          <a:lstStyle/>
          <a:p>
            <a:r>
              <a:rPr lang="en-US" dirty="0"/>
              <a:t>MSELOSS				       encoded		  real	                       encoder diff</a:t>
            </a:r>
          </a:p>
        </p:txBody>
      </p:sp>
    </p:spTree>
    <p:extLst>
      <p:ext uri="{BB962C8B-B14F-4D97-AF65-F5344CB8AC3E}">
        <p14:creationId xmlns:p14="http://schemas.microsoft.com/office/powerpoint/2010/main" val="3806734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538CC-0E69-CC43-82CE-A53687B423A2}"/>
              </a:ext>
            </a:extLst>
          </p:cNvPr>
          <p:cNvSpPr>
            <a:spLocks noGrp="1"/>
          </p:cNvSpPr>
          <p:nvPr>
            <p:ph type="title"/>
          </p:nvPr>
        </p:nvSpPr>
        <p:spPr/>
        <p:txBody>
          <a:bodyPr/>
          <a:lstStyle/>
          <a:p>
            <a:r>
              <a:rPr lang="en-US" dirty="0"/>
              <a:t>AWGN NOISE (till standard deviation of 0.1) </a:t>
            </a:r>
          </a:p>
        </p:txBody>
      </p:sp>
      <p:sp>
        <p:nvSpPr>
          <p:cNvPr id="3" name="Content Placeholder 2">
            <a:extLst>
              <a:ext uri="{FF2B5EF4-FFF2-40B4-BE49-F238E27FC236}">
                <a16:creationId xmlns:a16="http://schemas.microsoft.com/office/drawing/2014/main" id="{8F795336-B30A-5048-9569-6A9A91732F14}"/>
              </a:ext>
            </a:extLst>
          </p:cNvPr>
          <p:cNvSpPr>
            <a:spLocks noGrp="1"/>
          </p:cNvSpPr>
          <p:nvPr>
            <p:ph idx="1"/>
          </p:nvPr>
        </p:nvSpPr>
        <p:spPr>
          <a:xfrm>
            <a:off x="444843" y="1841157"/>
            <a:ext cx="11294076" cy="4335806"/>
          </a:xfrm>
        </p:spPr>
        <p:txBody>
          <a:bodyPr/>
          <a:lstStyle/>
          <a:p>
            <a:pPr marL="0" indent="0">
              <a:buNone/>
            </a:pPr>
            <a:r>
              <a:rPr lang="en-US" dirty="0"/>
              <a:t>MNIST</a:t>
            </a:r>
          </a:p>
          <a:p>
            <a:pPr marL="0" indent="0">
              <a:buNone/>
            </a:pPr>
            <a:endParaRPr lang="en-US" dirty="0"/>
          </a:p>
        </p:txBody>
      </p:sp>
      <p:sp>
        <p:nvSpPr>
          <p:cNvPr id="12" name="TextBox 11">
            <a:extLst>
              <a:ext uri="{FF2B5EF4-FFF2-40B4-BE49-F238E27FC236}">
                <a16:creationId xmlns:a16="http://schemas.microsoft.com/office/drawing/2014/main" id="{82D9C96E-B18E-D54E-A1BF-8127788E8102}"/>
              </a:ext>
            </a:extLst>
          </p:cNvPr>
          <p:cNvSpPr txBox="1"/>
          <p:nvPr/>
        </p:nvSpPr>
        <p:spPr>
          <a:xfrm>
            <a:off x="1112108" y="5795319"/>
            <a:ext cx="10342606" cy="369332"/>
          </a:xfrm>
          <a:prstGeom prst="rect">
            <a:avLst/>
          </a:prstGeom>
          <a:noFill/>
        </p:spPr>
        <p:txBody>
          <a:bodyPr wrap="square" rtlCol="0">
            <a:spAutoFit/>
          </a:bodyPr>
          <a:lstStyle/>
          <a:p>
            <a:r>
              <a:rPr lang="en-US" dirty="0"/>
              <a:t>MSELOSS				       encoded		  real	                       encoder diff</a:t>
            </a:r>
          </a:p>
        </p:txBody>
      </p:sp>
      <p:pic>
        <p:nvPicPr>
          <p:cNvPr id="6" name="Picture 5">
            <a:extLst>
              <a:ext uri="{FF2B5EF4-FFF2-40B4-BE49-F238E27FC236}">
                <a16:creationId xmlns:a16="http://schemas.microsoft.com/office/drawing/2014/main" id="{A771FD0F-F38E-AB4C-A4B9-F5D667D6A66E}"/>
              </a:ext>
            </a:extLst>
          </p:cNvPr>
          <p:cNvPicPr>
            <a:picLocks noChangeAspect="1"/>
          </p:cNvPicPr>
          <p:nvPr/>
        </p:nvPicPr>
        <p:blipFill>
          <a:blip r:embed="rId3"/>
          <a:stretch>
            <a:fillRect/>
          </a:stretch>
        </p:blipFill>
        <p:spPr>
          <a:xfrm>
            <a:off x="444843" y="2276733"/>
            <a:ext cx="4110681" cy="3083011"/>
          </a:xfrm>
          <a:prstGeom prst="rect">
            <a:avLst/>
          </a:prstGeom>
        </p:spPr>
      </p:pic>
      <p:pic>
        <p:nvPicPr>
          <p:cNvPr id="10" name="Picture 9">
            <a:extLst>
              <a:ext uri="{FF2B5EF4-FFF2-40B4-BE49-F238E27FC236}">
                <a16:creationId xmlns:a16="http://schemas.microsoft.com/office/drawing/2014/main" id="{83FA3A42-6F06-204E-9757-99A76DC4F037}"/>
              </a:ext>
            </a:extLst>
          </p:cNvPr>
          <p:cNvPicPr>
            <a:picLocks noChangeAspect="1"/>
          </p:cNvPicPr>
          <p:nvPr/>
        </p:nvPicPr>
        <p:blipFill>
          <a:blip r:embed="rId4"/>
          <a:stretch>
            <a:fillRect/>
          </a:stretch>
        </p:blipFill>
        <p:spPr>
          <a:xfrm>
            <a:off x="9169400" y="2642316"/>
            <a:ext cx="2184400" cy="2184400"/>
          </a:xfrm>
          <a:prstGeom prst="rect">
            <a:avLst/>
          </a:prstGeom>
        </p:spPr>
      </p:pic>
      <p:pic>
        <p:nvPicPr>
          <p:cNvPr id="14" name="Picture 13">
            <a:extLst>
              <a:ext uri="{FF2B5EF4-FFF2-40B4-BE49-F238E27FC236}">
                <a16:creationId xmlns:a16="http://schemas.microsoft.com/office/drawing/2014/main" id="{B5906C82-9437-9941-80A1-2A75696953F3}"/>
              </a:ext>
            </a:extLst>
          </p:cNvPr>
          <p:cNvPicPr>
            <a:picLocks noChangeAspect="1"/>
          </p:cNvPicPr>
          <p:nvPr/>
        </p:nvPicPr>
        <p:blipFill>
          <a:blip r:embed="rId5"/>
          <a:stretch>
            <a:fillRect/>
          </a:stretch>
        </p:blipFill>
        <p:spPr>
          <a:xfrm>
            <a:off x="4438305" y="2642316"/>
            <a:ext cx="2184400" cy="2184400"/>
          </a:xfrm>
          <a:prstGeom prst="rect">
            <a:avLst/>
          </a:prstGeom>
        </p:spPr>
      </p:pic>
      <p:pic>
        <p:nvPicPr>
          <p:cNvPr id="16" name="Picture 15">
            <a:extLst>
              <a:ext uri="{FF2B5EF4-FFF2-40B4-BE49-F238E27FC236}">
                <a16:creationId xmlns:a16="http://schemas.microsoft.com/office/drawing/2014/main" id="{3B2DA797-788A-2441-8C1D-BA92C94311CE}"/>
              </a:ext>
            </a:extLst>
          </p:cNvPr>
          <p:cNvPicPr>
            <a:picLocks noChangeAspect="1"/>
          </p:cNvPicPr>
          <p:nvPr/>
        </p:nvPicPr>
        <p:blipFill>
          <a:blip r:embed="rId6"/>
          <a:stretch>
            <a:fillRect/>
          </a:stretch>
        </p:blipFill>
        <p:spPr>
          <a:xfrm>
            <a:off x="6816125" y="2642316"/>
            <a:ext cx="2184400" cy="2184400"/>
          </a:xfrm>
          <a:prstGeom prst="rect">
            <a:avLst/>
          </a:prstGeom>
        </p:spPr>
      </p:pic>
    </p:spTree>
    <p:extLst>
      <p:ext uri="{BB962C8B-B14F-4D97-AF65-F5344CB8AC3E}">
        <p14:creationId xmlns:p14="http://schemas.microsoft.com/office/powerpoint/2010/main" val="2712025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538CC-0E69-CC43-82CE-A53687B423A2}"/>
              </a:ext>
            </a:extLst>
          </p:cNvPr>
          <p:cNvSpPr>
            <a:spLocks noGrp="1"/>
          </p:cNvSpPr>
          <p:nvPr>
            <p:ph type="title"/>
          </p:nvPr>
        </p:nvSpPr>
        <p:spPr/>
        <p:txBody>
          <a:bodyPr/>
          <a:lstStyle/>
          <a:p>
            <a:r>
              <a:rPr lang="en-US" dirty="0"/>
              <a:t>AWGN NOISE (till standard deviation of 0.3) </a:t>
            </a:r>
          </a:p>
        </p:txBody>
      </p:sp>
      <p:sp>
        <p:nvSpPr>
          <p:cNvPr id="3" name="Content Placeholder 2">
            <a:extLst>
              <a:ext uri="{FF2B5EF4-FFF2-40B4-BE49-F238E27FC236}">
                <a16:creationId xmlns:a16="http://schemas.microsoft.com/office/drawing/2014/main" id="{8F795336-B30A-5048-9569-6A9A91732F14}"/>
              </a:ext>
            </a:extLst>
          </p:cNvPr>
          <p:cNvSpPr>
            <a:spLocks noGrp="1"/>
          </p:cNvSpPr>
          <p:nvPr>
            <p:ph idx="1"/>
          </p:nvPr>
        </p:nvSpPr>
        <p:spPr>
          <a:xfrm>
            <a:off x="444843" y="1841157"/>
            <a:ext cx="11294076" cy="4335806"/>
          </a:xfrm>
        </p:spPr>
        <p:txBody>
          <a:bodyPr/>
          <a:lstStyle/>
          <a:p>
            <a:pPr marL="0" indent="0">
              <a:buNone/>
            </a:pPr>
            <a:r>
              <a:rPr lang="en-US" dirty="0"/>
              <a:t>CIFAR10</a:t>
            </a:r>
          </a:p>
          <a:p>
            <a:pPr marL="0" indent="0">
              <a:buNone/>
            </a:pPr>
            <a:endParaRPr lang="en-US" dirty="0"/>
          </a:p>
        </p:txBody>
      </p:sp>
      <p:sp>
        <p:nvSpPr>
          <p:cNvPr id="12" name="TextBox 11">
            <a:extLst>
              <a:ext uri="{FF2B5EF4-FFF2-40B4-BE49-F238E27FC236}">
                <a16:creationId xmlns:a16="http://schemas.microsoft.com/office/drawing/2014/main" id="{82D9C96E-B18E-D54E-A1BF-8127788E8102}"/>
              </a:ext>
            </a:extLst>
          </p:cNvPr>
          <p:cNvSpPr txBox="1"/>
          <p:nvPr/>
        </p:nvSpPr>
        <p:spPr>
          <a:xfrm>
            <a:off x="1112108" y="5795319"/>
            <a:ext cx="10342606" cy="369332"/>
          </a:xfrm>
          <a:prstGeom prst="rect">
            <a:avLst/>
          </a:prstGeom>
          <a:noFill/>
        </p:spPr>
        <p:txBody>
          <a:bodyPr wrap="square" rtlCol="0">
            <a:spAutoFit/>
          </a:bodyPr>
          <a:lstStyle/>
          <a:p>
            <a:r>
              <a:rPr lang="en-US" dirty="0"/>
              <a:t>MSELOSS				       encoded		  real	                       encoder diff</a:t>
            </a:r>
          </a:p>
        </p:txBody>
      </p:sp>
      <p:pic>
        <p:nvPicPr>
          <p:cNvPr id="5" name="Picture 4">
            <a:extLst>
              <a:ext uri="{FF2B5EF4-FFF2-40B4-BE49-F238E27FC236}">
                <a16:creationId xmlns:a16="http://schemas.microsoft.com/office/drawing/2014/main" id="{D311810D-9E17-6D4E-9E8D-9ED7A02358BA}"/>
              </a:ext>
            </a:extLst>
          </p:cNvPr>
          <p:cNvPicPr>
            <a:picLocks noChangeAspect="1"/>
          </p:cNvPicPr>
          <p:nvPr/>
        </p:nvPicPr>
        <p:blipFill>
          <a:blip r:embed="rId3"/>
          <a:stretch>
            <a:fillRect/>
          </a:stretch>
        </p:blipFill>
        <p:spPr>
          <a:xfrm>
            <a:off x="453081" y="2458995"/>
            <a:ext cx="3810000" cy="2857500"/>
          </a:xfrm>
          <a:prstGeom prst="rect">
            <a:avLst/>
          </a:prstGeom>
        </p:spPr>
      </p:pic>
      <p:pic>
        <p:nvPicPr>
          <p:cNvPr id="8" name="Picture 7">
            <a:extLst>
              <a:ext uri="{FF2B5EF4-FFF2-40B4-BE49-F238E27FC236}">
                <a16:creationId xmlns:a16="http://schemas.microsoft.com/office/drawing/2014/main" id="{0A650691-A86E-BA42-8CC9-584C075F6806}"/>
              </a:ext>
            </a:extLst>
          </p:cNvPr>
          <p:cNvPicPr>
            <a:picLocks noChangeAspect="1"/>
          </p:cNvPicPr>
          <p:nvPr/>
        </p:nvPicPr>
        <p:blipFill>
          <a:blip r:embed="rId4"/>
          <a:stretch>
            <a:fillRect/>
          </a:stretch>
        </p:blipFill>
        <p:spPr>
          <a:xfrm>
            <a:off x="9306524" y="2760874"/>
            <a:ext cx="2253741" cy="2253741"/>
          </a:xfrm>
          <a:prstGeom prst="rect">
            <a:avLst/>
          </a:prstGeom>
        </p:spPr>
      </p:pic>
      <p:pic>
        <p:nvPicPr>
          <p:cNvPr id="11" name="Picture 10">
            <a:extLst>
              <a:ext uri="{FF2B5EF4-FFF2-40B4-BE49-F238E27FC236}">
                <a16:creationId xmlns:a16="http://schemas.microsoft.com/office/drawing/2014/main" id="{8CCD1B6A-FE22-3B4F-9301-FF8565F51CB3}"/>
              </a:ext>
            </a:extLst>
          </p:cNvPr>
          <p:cNvPicPr>
            <a:picLocks noChangeAspect="1"/>
          </p:cNvPicPr>
          <p:nvPr/>
        </p:nvPicPr>
        <p:blipFill>
          <a:blip r:embed="rId5"/>
          <a:stretch>
            <a:fillRect/>
          </a:stretch>
        </p:blipFill>
        <p:spPr>
          <a:xfrm>
            <a:off x="6874129" y="2762754"/>
            <a:ext cx="2253741" cy="2253741"/>
          </a:xfrm>
          <a:prstGeom prst="rect">
            <a:avLst/>
          </a:prstGeom>
        </p:spPr>
      </p:pic>
      <p:pic>
        <p:nvPicPr>
          <p:cNvPr id="15" name="Picture 14">
            <a:extLst>
              <a:ext uri="{FF2B5EF4-FFF2-40B4-BE49-F238E27FC236}">
                <a16:creationId xmlns:a16="http://schemas.microsoft.com/office/drawing/2014/main" id="{34B12FA9-B5F0-0947-B71E-B77FF7C857B0}"/>
              </a:ext>
            </a:extLst>
          </p:cNvPr>
          <p:cNvPicPr>
            <a:picLocks noChangeAspect="1"/>
          </p:cNvPicPr>
          <p:nvPr/>
        </p:nvPicPr>
        <p:blipFill>
          <a:blip r:embed="rId6"/>
          <a:stretch>
            <a:fillRect/>
          </a:stretch>
        </p:blipFill>
        <p:spPr>
          <a:xfrm>
            <a:off x="4470388" y="2762754"/>
            <a:ext cx="2253741" cy="2253741"/>
          </a:xfrm>
          <a:prstGeom prst="rect">
            <a:avLst/>
          </a:prstGeom>
        </p:spPr>
      </p:pic>
    </p:spTree>
    <p:extLst>
      <p:ext uri="{BB962C8B-B14F-4D97-AF65-F5344CB8AC3E}">
        <p14:creationId xmlns:p14="http://schemas.microsoft.com/office/powerpoint/2010/main" val="215197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538CC-0E69-CC43-82CE-A53687B423A2}"/>
              </a:ext>
            </a:extLst>
          </p:cNvPr>
          <p:cNvSpPr>
            <a:spLocks noGrp="1"/>
          </p:cNvSpPr>
          <p:nvPr>
            <p:ph type="title"/>
          </p:nvPr>
        </p:nvSpPr>
        <p:spPr/>
        <p:txBody>
          <a:bodyPr/>
          <a:lstStyle/>
          <a:p>
            <a:r>
              <a:rPr lang="en-US" dirty="0"/>
              <a:t>AWGN NOISE (till standard deviation of 0.3) </a:t>
            </a:r>
          </a:p>
        </p:txBody>
      </p:sp>
      <p:sp>
        <p:nvSpPr>
          <p:cNvPr id="3" name="Content Placeholder 2">
            <a:extLst>
              <a:ext uri="{FF2B5EF4-FFF2-40B4-BE49-F238E27FC236}">
                <a16:creationId xmlns:a16="http://schemas.microsoft.com/office/drawing/2014/main" id="{8F795336-B30A-5048-9569-6A9A91732F14}"/>
              </a:ext>
            </a:extLst>
          </p:cNvPr>
          <p:cNvSpPr>
            <a:spLocks noGrp="1"/>
          </p:cNvSpPr>
          <p:nvPr>
            <p:ph idx="1"/>
          </p:nvPr>
        </p:nvSpPr>
        <p:spPr>
          <a:xfrm>
            <a:off x="444843" y="1841157"/>
            <a:ext cx="11294076" cy="4335806"/>
          </a:xfrm>
        </p:spPr>
        <p:txBody>
          <a:bodyPr/>
          <a:lstStyle/>
          <a:p>
            <a:pPr marL="0" indent="0">
              <a:buNone/>
            </a:pPr>
            <a:r>
              <a:rPr lang="en-US" dirty="0"/>
              <a:t>CELEBA</a:t>
            </a:r>
          </a:p>
          <a:p>
            <a:pPr marL="0" indent="0">
              <a:buNone/>
            </a:pPr>
            <a:endParaRPr lang="en-US" dirty="0"/>
          </a:p>
        </p:txBody>
      </p:sp>
      <p:sp>
        <p:nvSpPr>
          <p:cNvPr id="12" name="TextBox 11">
            <a:extLst>
              <a:ext uri="{FF2B5EF4-FFF2-40B4-BE49-F238E27FC236}">
                <a16:creationId xmlns:a16="http://schemas.microsoft.com/office/drawing/2014/main" id="{82D9C96E-B18E-D54E-A1BF-8127788E8102}"/>
              </a:ext>
            </a:extLst>
          </p:cNvPr>
          <p:cNvSpPr txBox="1"/>
          <p:nvPr/>
        </p:nvSpPr>
        <p:spPr>
          <a:xfrm>
            <a:off x="1112108" y="5795319"/>
            <a:ext cx="10342606" cy="369332"/>
          </a:xfrm>
          <a:prstGeom prst="rect">
            <a:avLst/>
          </a:prstGeom>
          <a:noFill/>
        </p:spPr>
        <p:txBody>
          <a:bodyPr wrap="square" rtlCol="0">
            <a:spAutoFit/>
          </a:bodyPr>
          <a:lstStyle/>
          <a:p>
            <a:r>
              <a:rPr lang="en-US" dirty="0"/>
              <a:t>MSELOSS				       encoded		  real	                       encoder diff</a:t>
            </a:r>
          </a:p>
        </p:txBody>
      </p:sp>
      <p:pic>
        <p:nvPicPr>
          <p:cNvPr id="5" name="Picture 4">
            <a:extLst>
              <a:ext uri="{FF2B5EF4-FFF2-40B4-BE49-F238E27FC236}">
                <a16:creationId xmlns:a16="http://schemas.microsoft.com/office/drawing/2014/main" id="{993C051C-82A1-614C-9DFB-0CEF10454E24}"/>
              </a:ext>
            </a:extLst>
          </p:cNvPr>
          <p:cNvPicPr>
            <a:picLocks noChangeAspect="1"/>
          </p:cNvPicPr>
          <p:nvPr/>
        </p:nvPicPr>
        <p:blipFill>
          <a:blip r:embed="rId3"/>
          <a:stretch>
            <a:fillRect/>
          </a:stretch>
        </p:blipFill>
        <p:spPr>
          <a:xfrm>
            <a:off x="453082" y="2496065"/>
            <a:ext cx="3810000" cy="2857500"/>
          </a:xfrm>
          <a:prstGeom prst="rect">
            <a:avLst/>
          </a:prstGeom>
        </p:spPr>
      </p:pic>
      <p:pic>
        <p:nvPicPr>
          <p:cNvPr id="8" name="Picture 7">
            <a:extLst>
              <a:ext uri="{FF2B5EF4-FFF2-40B4-BE49-F238E27FC236}">
                <a16:creationId xmlns:a16="http://schemas.microsoft.com/office/drawing/2014/main" id="{6B3532F7-419E-3C4F-85A9-E64783EC2BAB}"/>
              </a:ext>
            </a:extLst>
          </p:cNvPr>
          <p:cNvPicPr>
            <a:picLocks noChangeAspect="1"/>
          </p:cNvPicPr>
          <p:nvPr/>
        </p:nvPicPr>
        <p:blipFill>
          <a:blip r:embed="rId4"/>
          <a:stretch>
            <a:fillRect/>
          </a:stretch>
        </p:blipFill>
        <p:spPr>
          <a:xfrm>
            <a:off x="9269569" y="2841192"/>
            <a:ext cx="2167243" cy="2167243"/>
          </a:xfrm>
          <a:prstGeom prst="rect">
            <a:avLst/>
          </a:prstGeom>
        </p:spPr>
      </p:pic>
      <p:pic>
        <p:nvPicPr>
          <p:cNvPr id="11" name="Picture 10">
            <a:extLst>
              <a:ext uri="{FF2B5EF4-FFF2-40B4-BE49-F238E27FC236}">
                <a16:creationId xmlns:a16="http://schemas.microsoft.com/office/drawing/2014/main" id="{AD8C4DED-60D1-9D43-A87A-98B0A4190F6A}"/>
              </a:ext>
            </a:extLst>
          </p:cNvPr>
          <p:cNvPicPr>
            <a:picLocks noChangeAspect="1"/>
          </p:cNvPicPr>
          <p:nvPr/>
        </p:nvPicPr>
        <p:blipFill>
          <a:blip r:embed="rId5"/>
          <a:stretch>
            <a:fillRect/>
          </a:stretch>
        </p:blipFill>
        <p:spPr>
          <a:xfrm>
            <a:off x="6898405" y="2841193"/>
            <a:ext cx="2167243" cy="2167243"/>
          </a:xfrm>
          <a:prstGeom prst="rect">
            <a:avLst/>
          </a:prstGeom>
        </p:spPr>
      </p:pic>
      <p:pic>
        <p:nvPicPr>
          <p:cNvPr id="15" name="Picture 14">
            <a:extLst>
              <a:ext uri="{FF2B5EF4-FFF2-40B4-BE49-F238E27FC236}">
                <a16:creationId xmlns:a16="http://schemas.microsoft.com/office/drawing/2014/main" id="{57C103B5-3198-6349-82FD-6C75AFA1060F}"/>
              </a:ext>
            </a:extLst>
          </p:cNvPr>
          <p:cNvPicPr>
            <a:picLocks noChangeAspect="1"/>
          </p:cNvPicPr>
          <p:nvPr/>
        </p:nvPicPr>
        <p:blipFill>
          <a:blip r:embed="rId6"/>
          <a:stretch>
            <a:fillRect/>
          </a:stretch>
        </p:blipFill>
        <p:spPr>
          <a:xfrm>
            <a:off x="4525135" y="2841193"/>
            <a:ext cx="2167243" cy="2167243"/>
          </a:xfrm>
          <a:prstGeom prst="rect">
            <a:avLst/>
          </a:prstGeom>
        </p:spPr>
      </p:pic>
    </p:spTree>
    <p:extLst>
      <p:ext uri="{BB962C8B-B14F-4D97-AF65-F5344CB8AC3E}">
        <p14:creationId xmlns:p14="http://schemas.microsoft.com/office/powerpoint/2010/main" val="3061353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74059-CEB5-534A-923E-0DED7505DEA8}"/>
              </a:ext>
            </a:extLst>
          </p:cNvPr>
          <p:cNvSpPr>
            <a:spLocks noGrp="1"/>
          </p:cNvSpPr>
          <p:nvPr>
            <p:ph type="title"/>
          </p:nvPr>
        </p:nvSpPr>
        <p:spPr/>
        <p:txBody>
          <a:bodyPr/>
          <a:lstStyle/>
          <a:p>
            <a:r>
              <a:rPr lang="en-US" dirty="0"/>
              <a:t>SALT&amp;PEPPER NOISE  (20% pixels are 0)</a:t>
            </a:r>
          </a:p>
        </p:txBody>
      </p:sp>
      <p:sp>
        <p:nvSpPr>
          <p:cNvPr id="3" name="Content Placeholder 2">
            <a:extLst>
              <a:ext uri="{FF2B5EF4-FFF2-40B4-BE49-F238E27FC236}">
                <a16:creationId xmlns:a16="http://schemas.microsoft.com/office/drawing/2014/main" id="{459BB10D-643E-9642-9665-42A87336B43D}"/>
              </a:ext>
            </a:extLst>
          </p:cNvPr>
          <p:cNvSpPr>
            <a:spLocks noGrp="1"/>
          </p:cNvSpPr>
          <p:nvPr>
            <p:ph idx="1"/>
          </p:nvPr>
        </p:nvSpPr>
        <p:spPr>
          <a:xfrm>
            <a:off x="383059" y="1690688"/>
            <a:ext cx="11158152" cy="4486275"/>
          </a:xfrm>
        </p:spPr>
        <p:txBody>
          <a:bodyPr/>
          <a:lstStyle/>
          <a:p>
            <a:pPr marL="0" indent="0">
              <a:buNone/>
            </a:pPr>
            <a:r>
              <a:rPr lang="en-US" dirty="0"/>
              <a:t>MNIST</a:t>
            </a:r>
          </a:p>
          <a:p>
            <a:pPr marL="0" indent="0">
              <a:buNone/>
            </a:pPr>
            <a:endParaRPr lang="en-US" dirty="0"/>
          </a:p>
        </p:txBody>
      </p:sp>
      <p:sp>
        <p:nvSpPr>
          <p:cNvPr id="6" name="TextBox 5">
            <a:extLst>
              <a:ext uri="{FF2B5EF4-FFF2-40B4-BE49-F238E27FC236}">
                <a16:creationId xmlns:a16="http://schemas.microsoft.com/office/drawing/2014/main" id="{2FDB804A-2F66-FF40-B11F-43C68CB3E637}"/>
              </a:ext>
            </a:extLst>
          </p:cNvPr>
          <p:cNvSpPr txBox="1"/>
          <p:nvPr/>
        </p:nvSpPr>
        <p:spPr>
          <a:xfrm>
            <a:off x="1272746" y="5585254"/>
            <a:ext cx="10153350" cy="369332"/>
          </a:xfrm>
          <a:prstGeom prst="rect">
            <a:avLst/>
          </a:prstGeom>
          <a:noFill/>
        </p:spPr>
        <p:txBody>
          <a:bodyPr wrap="square" rtlCol="0">
            <a:spAutoFit/>
          </a:bodyPr>
          <a:lstStyle/>
          <a:p>
            <a:r>
              <a:rPr lang="en-US" dirty="0"/>
              <a:t>MSELOSS    			Encoded 			Real		encoder diff </a:t>
            </a:r>
          </a:p>
        </p:txBody>
      </p:sp>
      <p:pic>
        <p:nvPicPr>
          <p:cNvPr id="13" name="Picture 12">
            <a:extLst>
              <a:ext uri="{FF2B5EF4-FFF2-40B4-BE49-F238E27FC236}">
                <a16:creationId xmlns:a16="http://schemas.microsoft.com/office/drawing/2014/main" id="{77583BD7-06DE-E041-A1DC-743D83477E1D}"/>
              </a:ext>
            </a:extLst>
          </p:cNvPr>
          <p:cNvPicPr>
            <a:picLocks noChangeAspect="1"/>
          </p:cNvPicPr>
          <p:nvPr/>
        </p:nvPicPr>
        <p:blipFill rotWithShape="1">
          <a:blip r:embed="rId2"/>
          <a:srcRect l="80006" t="-22119" r="-2" b="101231"/>
          <a:stretch/>
        </p:blipFill>
        <p:spPr>
          <a:xfrm>
            <a:off x="9985181" y="-3388241"/>
            <a:ext cx="2048798" cy="2140241"/>
          </a:xfrm>
          <a:prstGeom prst="rect">
            <a:avLst/>
          </a:prstGeom>
        </p:spPr>
      </p:pic>
      <p:pic>
        <p:nvPicPr>
          <p:cNvPr id="7" name="Picture 6">
            <a:extLst>
              <a:ext uri="{FF2B5EF4-FFF2-40B4-BE49-F238E27FC236}">
                <a16:creationId xmlns:a16="http://schemas.microsoft.com/office/drawing/2014/main" id="{674365D4-608F-634E-921E-F807EF3B1810}"/>
              </a:ext>
            </a:extLst>
          </p:cNvPr>
          <p:cNvPicPr>
            <a:picLocks noChangeAspect="1"/>
          </p:cNvPicPr>
          <p:nvPr/>
        </p:nvPicPr>
        <p:blipFill>
          <a:blip r:embed="rId3"/>
          <a:stretch>
            <a:fillRect/>
          </a:stretch>
        </p:blipFill>
        <p:spPr>
          <a:xfrm>
            <a:off x="547816" y="2207676"/>
            <a:ext cx="3814120" cy="2860590"/>
          </a:xfrm>
          <a:prstGeom prst="rect">
            <a:avLst/>
          </a:prstGeom>
        </p:spPr>
      </p:pic>
      <p:pic>
        <p:nvPicPr>
          <p:cNvPr id="11" name="Picture 10">
            <a:extLst>
              <a:ext uri="{FF2B5EF4-FFF2-40B4-BE49-F238E27FC236}">
                <a16:creationId xmlns:a16="http://schemas.microsoft.com/office/drawing/2014/main" id="{CFFD2D18-5B07-354D-8E47-639E84C2BEC6}"/>
              </a:ext>
            </a:extLst>
          </p:cNvPr>
          <p:cNvPicPr>
            <a:picLocks noChangeAspect="1"/>
          </p:cNvPicPr>
          <p:nvPr/>
        </p:nvPicPr>
        <p:blipFill>
          <a:blip r:embed="rId4"/>
          <a:stretch>
            <a:fillRect/>
          </a:stretch>
        </p:blipFill>
        <p:spPr>
          <a:xfrm>
            <a:off x="9072433" y="2604742"/>
            <a:ext cx="2078000" cy="2078000"/>
          </a:xfrm>
          <a:prstGeom prst="rect">
            <a:avLst/>
          </a:prstGeom>
        </p:spPr>
      </p:pic>
      <p:pic>
        <p:nvPicPr>
          <p:cNvPr id="15" name="Picture 14">
            <a:extLst>
              <a:ext uri="{FF2B5EF4-FFF2-40B4-BE49-F238E27FC236}">
                <a16:creationId xmlns:a16="http://schemas.microsoft.com/office/drawing/2014/main" id="{EDD93049-CDAB-224B-BA64-2B1D03B1BBB8}"/>
              </a:ext>
            </a:extLst>
          </p:cNvPr>
          <p:cNvPicPr>
            <a:picLocks noChangeAspect="1"/>
          </p:cNvPicPr>
          <p:nvPr/>
        </p:nvPicPr>
        <p:blipFill>
          <a:blip r:embed="rId5"/>
          <a:stretch>
            <a:fillRect/>
          </a:stretch>
        </p:blipFill>
        <p:spPr>
          <a:xfrm>
            <a:off x="4565303" y="2593200"/>
            <a:ext cx="2078000" cy="2078000"/>
          </a:xfrm>
          <a:prstGeom prst="rect">
            <a:avLst/>
          </a:prstGeom>
        </p:spPr>
      </p:pic>
      <p:pic>
        <p:nvPicPr>
          <p:cNvPr id="17" name="Picture 16">
            <a:extLst>
              <a:ext uri="{FF2B5EF4-FFF2-40B4-BE49-F238E27FC236}">
                <a16:creationId xmlns:a16="http://schemas.microsoft.com/office/drawing/2014/main" id="{0644070E-C9B5-E342-9B07-0DBE4974C9E7}"/>
              </a:ext>
            </a:extLst>
          </p:cNvPr>
          <p:cNvPicPr>
            <a:picLocks noChangeAspect="1"/>
          </p:cNvPicPr>
          <p:nvPr/>
        </p:nvPicPr>
        <p:blipFill>
          <a:blip r:embed="rId6"/>
          <a:stretch>
            <a:fillRect/>
          </a:stretch>
        </p:blipFill>
        <p:spPr>
          <a:xfrm>
            <a:off x="6791066" y="2604742"/>
            <a:ext cx="2078000" cy="2078000"/>
          </a:xfrm>
          <a:prstGeom prst="rect">
            <a:avLst/>
          </a:prstGeom>
        </p:spPr>
      </p:pic>
    </p:spTree>
    <p:extLst>
      <p:ext uri="{BB962C8B-B14F-4D97-AF65-F5344CB8AC3E}">
        <p14:creationId xmlns:p14="http://schemas.microsoft.com/office/powerpoint/2010/main" val="1348205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74059-CEB5-534A-923E-0DED7505DEA8}"/>
              </a:ext>
            </a:extLst>
          </p:cNvPr>
          <p:cNvSpPr>
            <a:spLocks noGrp="1"/>
          </p:cNvSpPr>
          <p:nvPr>
            <p:ph type="title"/>
          </p:nvPr>
        </p:nvSpPr>
        <p:spPr/>
        <p:txBody>
          <a:bodyPr/>
          <a:lstStyle/>
          <a:p>
            <a:r>
              <a:rPr lang="en-US" dirty="0"/>
              <a:t>SALT&amp;PEPPER NOISE  (20% pixels are 0)</a:t>
            </a:r>
          </a:p>
        </p:txBody>
      </p:sp>
      <p:sp>
        <p:nvSpPr>
          <p:cNvPr id="3" name="Content Placeholder 2">
            <a:extLst>
              <a:ext uri="{FF2B5EF4-FFF2-40B4-BE49-F238E27FC236}">
                <a16:creationId xmlns:a16="http://schemas.microsoft.com/office/drawing/2014/main" id="{459BB10D-643E-9642-9665-42A87336B43D}"/>
              </a:ext>
            </a:extLst>
          </p:cNvPr>
          <p:cNvSpPr>
            <a:spLocks noGrp="1"/>
          </p:cNvSpPr>
          <p:nvPr>
            <p:ph idx="1"/>
          </p:nvPr>
        </p:nvSpPr>
        <p:spPr>
          <a:xfrm>
            <a:off x="288324" y="1816443"/>
            <a:ext cx="11615352" cy="4360520"/>
          </a:xfrm>
        </p:spPr>
        <p:txBody>
          <a:bodyPr/>
          <a:lstStyle/>
          <a:p>
            <a:pPr marL="0" indent="0">
              <a:buNone/>
            </a:pPr>
            <a:r>
              <a:rPr lang="en-US" dirty="0"/>
              <a:t>CIFAR10</a:t>
            </a:r>
          </a:p>
          <a:p>
            <a:pPr marL="0" indent="0">
              <a:buNone/>
            </a:pPr>
            <a:endParaRPr lang="en-US" dirty="0"/>
          </a:p>
        </p:txBody>
      </p:sp>
      <p:sp>
        <p:nvSpPr>
          <p:cNvPr id="6" name="TextBox 5">
            <a:extLst>
              <a:ext uri="{FF2B5EF4-FFF2-40B4-BE49-F238E27FC236}">
                <a16:creationId xmlns:a16="http://schemas.microsoft.com/office/drawing/2014/main" id="{2FDB804A-2F66-FF40-B11F-43C68CB3E637}"/>
              </a:ext>
            </a:extLst>
          </p:cNvPr>
          <p:cNvSpPr txBox="1"/>
          <p:nvPr/>
        </p:nvSpPr>
        <p:spPr>
          <a:xfrm>
            <a:off x="1272746" y="5585254"/>
            <a:ext cx="10153350" cy="369332"/>
          </a:xfrm>
          <a:prstGeom prst="rect">
            <a:avLst/>
          </a:prstGeom>
          <a:noFill/>
        </p:spPr>
        <p:txBody>
          <a:bodyPr wrap="square" rtlCol="0">
            <a:spAutoFit/>
          </a:bodyPr>
          <a:lstStyle/>
          <a:p>
            <a:r>
              <a:rPr lang="en-US" dirty="0"/>
              <a:t>MSELOSS    			Encoded 			Real		encoder diff </a:t>
            </a:r>
          </a:p>
        </p:txBody>
      </p:sp>
      <p:pic>
        <p:nvPicPr>
          <p:cNvPr id="13" name="Picture 12">
            <a:extLst>
              <a:ext uri="{FF2B5EF4-FFF2-40B4-BE49-F238E27FC236}">
                <a16:creationId xmlns:a16="http://schemas.microsoft.com/office/drawing/2014/main" id="{77583BD7-06DE-E041-A1DC-743D83477E1D}"/>
              </a:ext>
            </a:extLst>
          </p:cNvPr>
          <p:cNvPicPr>
            <a:picLocks noChangeAspect="1"/>
          </p:cNvPicPr>
          <p:nvPr/>
        </p:nvPicPr>
        <p:blipFill rotWithShape="1">
          <a:blip r:embed="rId2"/>
          <a:srcRect l="80006" t="-22119" r="-2" b="101231"/>
          <a:stretch/>
        </p:blipFill>
        <p:spPr>
          <a:xfrm>
            <a:off x="9985181" y="-3388241"/>
            <a:ext cx="2048798" cy="2140241"/>
          </a:xfrm>
          <a:prstGeom prst="rect">
            <a:avLst/>
          </a:prstGeom>
        </p:spPr>
      </p:pic>
      <p:pic>
        <p:nvPicPr>
          <p:cNvPr id="5" name="Picture 4">
            <a:extLst>
              <a:ext uri="{FF2B5EF4-FFF2-40B4-BE49-F238E27FC236}">
                <a16:creationId xmlns:a16="http://schemas.microsoft.com/office/drawing/2014/main" id="{85117D6D-35FC-7549-BF2E-1B9D7B369CB1}"/>
              </a:ext>
            </a:extLst>
          </p:cNvPr>
          <p:cNvPicPr>
            <a:picLocks noChangeAspect="1"/>
          </p:cNvPicPr>
          <p:nvPr/>
        </p:nvPicPr>
        <p:blipFill>
          <a:blip r:embed="rId3"/>
          <a:stretch>
            <a:fillRect/>
          </a:stretch>
        </p:blipFill>
        <p:spPr>
          <a:xfrm>
            <a:off x="288324" y="2315303"/>
            <a:ext cx="3851190" cy="2888393"/>
          </a:xfrm>
          <a:prstGeom prst="rect">
            <a:avLst/>
          </a:prstGeom>
        </p:spPr>
      </p:pic>
      <p:pic>
        <p:nvPicPr>
          <p:cNvPr id="9" name="Picture 8">
            <a:extLst>
              <a:ext uri="{FF2B5EF4-FFF2-40B4-BE49-F238E27FC236}">
                <a16:creationId xmlns:a16="http://schemas.microsoft.com/office/drawing/2014/main" id="{FC3C9AB1-25DB-8A4D-8DFA-F0FA963D28C1}"/>
              </a:ext>
            </a:extLst>
          </p:cNvPr>
          <p:cNvPicPr>
            <a:picLocks noChangeAspect="1"/>
          </p:cNvPicPr>
          <p:nvPr/>
        </p:nvPicPr>
        <p:blipFill>
          <a:blip r:embed="rId4"/>
          <a:stretch>
            <a:fillRect/>
          </a:stretch>
        </p:blipFill>
        <p:spPr>
          <a:xfrm>
            <a:off x="9388727" y="2654871"/>
            <a:ext cx="2303168" cy="2303168"/>
          </a:xfrm>
          <a:prstGeom prst="rect">
            <a:avLst/>
          </a:prstGeom>
        </p:spPr>
      </p:pic>
      <p:pic>
        <p:nvPicPr>
          <p:cNvPr id="12" name="Picture 11">
            <a:extLst>
              <a:ext uri="{FF2B5EF4-FFF2-40B4-BE49-F238E27FC236}">
                <a16:creationId xmlns:a16="http://schemas.microsoft.com/office/drawing/2014/main" id="{C0E6FC87-E0ED-804B-B3B4-73216D484A04}"/>
              </a:ext>
            </a:extLst>
          </p:cNvPr>
          <p:cNvPicPr>
            <a:picLocks noChangeAspect="1"/>
          </p:cNvPicPr>
          <p:nvPr/>
        </p:nvPicPr>
        <p:blipFill>
          <a:blip r:embed="rId5"/>
          <a:stretch>
            <a:fillRect/>
          </a:stretch>
        </p:blipFill>
        <p:spPr>
          <a:xfrm>
            <a:off x="4413081" y="2652192"/>
            <a:ext cx="2303168" cy="2303168"/>
          </a:xfrm>
          <a:prstGeom prst="rect">
            <a:avLst/>
          </a:prstGeom>
        </p:spPr>
      </p:pic>
      <p:pic>
        <p:nvPicPr>
          <p:cNvPr id="16" name="Picture 15">
            <a:extLst>
              <a:ext uri="{FF2B5EF4-FFF2-40B4-BE49-F238E27FC236}">
                <a16:creationId xmlns:a16="http://schemas.microsoft.com/office/drawing/2014/main" id="{49D88035-3291-B441-92B3-333C73394719}"/>
              </a:ext>
            </a:extLst>
          </p:cNvPr>
          <p:cNvPicPr>
            <a:picLocks noChangeAspect="1"/>
          </p:cNvPicPr>
          <p:nvPr/>
        </p:nvPicPr>
        <p:blipFill>
          <a:blip r:embed="rId6"/>
          <a:stretch>
            <a:fillRect/>
          </a:stretch>
        </p:blipFill>
        <p:spPr>
          <a:xfrm>
            <a:off x="6900904" y="2652192"/>
            <a:ext cx="2303168" cy="2303168"/>
          </a:xfrm>
          <a:prstGeom prst="rect">
            <a:avLst/>
          </a:prstGeom>
        </p:spPr>
      </p:pic>
    </p:spTree>
    <p:extLst>
      <p:ext uri="{BB962C8B-B14F-4D97-AF65-F5344CB8AC3E}">
        <p14:creationId xmlns:p14="http://schemas.microsoft.com/office/powerpoint/2010/main" val="26939581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292</Words>
  <Application>Microsoft Macintosh PowerPoint</Application>
  <PresentationFormat>Widescreen</PresentationFormat>
  <Paragraphs>45</Paragraphs>
  <Slides>13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3 BIT/PIXEL encoding with various Noises and Dataset</vt:lpstr>
      <vt:lpstr>NO PRIOR on NOISE (benchmark encoding) </vt:lpstr>
      <vt:lpstr>NO PRIOR on NOISE (benchmark encoding) </vt:lpstr>
      <vt:lpstr>NO PRIOR on NOISE (benchmark encoding) </vt:lpstr>
      <vt:lpstr>AWGN NOISE (till standard deviation of 0.1) </vt:lpstr>
      <vt:lpstr>AWGN NOISE (till standard deviation of 0.3) </vt:lpstr>
      <vt:lpstr>AWGN NOISE (till standard deviation of 0.3) </vt:lpstr>
      <vt:lpstr>SALT&amp;PEPPER NOISE  (20% pixels are 0)</vt:lpstr>
      <vt:lpstr>SALT&amp;PEPPER NOISE  (20% pixels are 0)</vt:lpstr>
      <vt:lpstr>SALT&amp;PEPPER NOISE  (20% pixels are 0)</vt:lpstr>
      <vt:lpstr>SLIDING WINDOW NOISE  (10*width pixels are 0)</vt:lpstr>
      <vt:lpstr>SLIDING WINDOW NOISE  (10 *width pixels are 0)</vt:lpstr>
      <vt:lpstr>SLIDING WINDOW NOISE  (10 *width pixels are 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BIT/PIXEL encoding with various Noises and Dataset</dc:title>
  <dc:creator>saketm</dc:creator>
  <cp:lastModifiedBy>saketm</cp:lastModifiedBy>
  <cp:revision>7</cp:revision>
  <dcterms:created xsi:type="dcterms:W3CDTF">2019-08-12T18:41:42Z</dcterms:created>
  <dcterms:modified xsi:type="dcterms:W3CDTF">2019-08-12T19:55:08Z</dcterms:modified>
</cp:coreProperties>
</file>